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bookmarkIdSeed="2">
  <p:sldMasterIdLst>
    <p:sldMasterId id="2147483648" r:id="rId1"/>
  </p:sldMasterIdLst>
  <p:notesMasterIdLst>
    <p:notesMasterId r:id="rId34"/>
  </p:notesMasterIdLst>
  <p:handoutMasterIdLst>
    <p:handoutMasterId r:id="rId35"/>
  </p:handoutMasterIdLst>
  <p:sldIdLst>
    <p:sldId id="259" r:id="rId2"/>
    <p:sldId id="291" r:id="rId3"/>
    <p:sldId id="307" r:id="rId4"/>
    <p:sldId id="290" r:id="rId5"/>
    <p:sldId id="300" r:id="rId6"/>
    <p:sldId id="309" r:id="rId7"/>
    <p:sldId id="311" r:id="rId8"/>
    <p:sldId id="292" r:id="rId9"/>
    <p:sldId id="293" r:id="rId10"/>
    <p:sldId id="322" r:id="rId11"/>
    <p:sldId id="315" r:id="rId12"/>
    <p:sldId id="295" r:id="rId13"/>
    <p:sldId id="296" r:id="rId14"/>
    <p:sldId id="321" r:id="rId15"/>
    <p:sldId id="294" r:id="rId16"/>
    <p:sldId id="313" r:id="rId17"/>
    <p:sldId id="312" r:id="rId18"/>
    <p:sldId id="297" r:id="rId19"/>
    <p:sldId id="319" r:id="rId20"/>
    <p:sldId id="298" r:id="rId21"/>
    <p:sldId id="318" r:id="rId22"/>
    <p:sldId id="302" r:id="rId23"/>
    <p:sldId id="320" r:id="rId24"/>
    <p:sldId id="303" r:id="rId25"/>
    <p:sldId id="304" r:id="rId26"/>
    <p:sldId id="279" r:id="rId27"/>
    <p:sldId id="305" r:id="rId28"/>
    <p:sldId id="281" r:id="rId29"/>
    <p:sldId id="263" r:id="rId30"/>
    <p:sldId id="287" r:id="rId31"/>
    <p:sldId id="275" r:id="rId32"/>
    <p:sldId id="276"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p:scale>
          <a:sx n="118" d="100"/>
          <a:sy n="118" d="100"/>
        </p:scale>
        <p:origin x="-1434" y="16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16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763FA9D-5295-4801-B9FD-61453491A072}" type="datetimeFigureOut">
              <a:rPr lang="en-US" smtClean="0"/>
              <a:t>9/17/2019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B85F6FE-78D8-4FB6-9F7C-3D2CF3047F71}" type="slidenum">
              <a:rPr lang="en-US" smtClean="0"/>
              <a:t>‹#›</a:t>
            </a:fld>
            <a:endParaRPr lang="en-US"/>
          </a:p>
        </p:txBody>
      </p:sp>
    </p:spTree>
    <p:extLst>
      <p:ext uri="{BB962C8B-B14F-4D97-AF65-F5344CB8AC3E}">
        <p14:creationId xmlns:p14="http://schemas.microsoft.com/office/powerpoint/2010/main" val="1643390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F6FC4D42-C6CA-4C93-AAD2-1BFB54660FEE}" type="datetimeFigureOut">
              <a:rPr lang="en-CA"/>
              <a:pPr>
                <a:defRPr/>
              </a:pPr>
              <a:t>17/09/2019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8BDBD994-E96A-40DC-AE1F-BBFAE6917C99}" type="slidenum">
              <a:rPr lang="en-CA"/>
              <a:pPr>
                <a:defRPr/>
              </a:pPr>
              <a:t>‹#›</a:t>
            </a:fld>
            <a:endParaRPr lang="en-CA"/>
          </a:p>
        </p:txBody>
      </p:sp>
    </p:spTree>
    <p:extLst>
      <p:ext uri="{BB962C8B-B14F-4D97-AF65-F5344CB8AC3E}">
        <p14:creationId xmlns:p14="http://schemas.microsoft.com/office/powerpoint/2010/main" val="3410244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5C0DCD-B8FE-48BA-9FC7-85A15A3ED9C4}" type="slidenum">
              <a:rPr lang="en-CA">
                <a:cs typeface="Arial" charset="0"/>
              </a:rPr>
              <a:pPr fontAlgn="base">
                <a:spcBef>
                  <a:spcPct val="0"/>
                </a:spcBef>
                <a:spcAft>
                  <a:spcPct val="0"/>
                </a:spcAft>
                <a:defRPr/>
              </a:pPr>
              <a:t>2</a:t>
            </a:fld>
            <a:endParaRPr lang="en-CA">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12</a:t>
            </a:fld>
            <a:endParaRPr lang="en-CA">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13</a:t>
            </a:fld>
            <a:endParaRPr lang="en-CA">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14</a:t>
            </a:fld>
            <a:endParaRPr lang="en-CA">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16</a:t>
            </a:fld>
            <a:endParaRPr lang="en-CA">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17</a:t>
            </a:fld>
            <a:endParaRPr lang="en-CA">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18</a:t>
            </a:fld>
            <a:endParaRPr lang="en-CA">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19</a:t>
            </a:fld>
            <a:endParaRPr lang="en-CA">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21</a:t>
            </a:fld>
            <a:endParaRPr lang="en-CA">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23</a:t>
            </a:fld>
            <a:endParaRPr lang="en-CA">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25</a:t>
            </a:fld>
            <a:endParaRPr lang="en-CA">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3</a:t>
            </a:fld>
            <a:endParaRPr lang="en-CA">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26</a:t>
            </a:fld>
            <a:endParaRPr lang="en-CA">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F921AE-AE7E-47F7-9279-BE3E20DA5143}" type="slidenum">
              <a:rPr lang="en-CA">
                <a:cs typeface="Arial" charset="0"/>
              </a:rPr>
              <a:pPr fontAlgn="base">
                <a:spcBef>
                  <a:spcPct val="0"/>
                </a:spcBef>
                <a:spcAft>
                  <a:spcPct val="0"/>
                </a:spcAft>
                <a:defRPr/>
              </a:pPr>
              <a:t>27</a:t>
            </a:fld>
            <a:endParaRPr lang="en-CA">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28</a:t>
            </a:fld>
            <a:endParaRPr lang="en-CA">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A66FDB-C6AB-4203-91E5-5FFED55761D5}" type="slidenum">
              <a:rPr lang="en-CA">
                <a:cs typeface="Arial" charset="0"/>
              </a:rPr>
              <a:pPr fontAlgn="base">
                <a:spcBef>
                  <a:spcPct val="0"/>
                </a:spcBef>
                <a:spcAft>
                  <a:spcPct val="0"/>
                </a:spcAft>
                <a:defRPr/>
              </a:pPr>
              <a:t>29</a:t>
            </a:fld>
            <a:endParaRPr lang="en-CA">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A57C14-EA8F-438D-AB2D-70BEB5DB3439}" type="slidenum">
              <a:rPr lang="en-CA">
                <a:cs typeface="Arial" charset="0"/>
              </a:rPr>
              <a:pPr fontAlgn="base">
                <a:spcBef>
                  <a:spcPct val="0"/>
                </a:spcBef>
                <a:spcAft>
                  <a:spcPct val="0"/>
                </a:spcAft>
                <a:defRPr/>
              </a:pPr>
              <a:t>30</a:t>
            </a:fld>
            <a:endParaRPr lang="en-CA">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B77EEE-56AC-4AEF-ACCA-3A09086177FA}" type="slidenum">
              <a:rPr lang="en-CA">
                <a:cs typeface="Arial" charset="0"/>
              </a:rPr>
              <a:pPr fontAlgn="base">
                <a:spcBef>
                  <a:spcPct val="0"/>
                </a:spcBef>
                <a:spcAft>
                  <a:spcPct val="0"/>
                </a:spcAft>
                <a:defRPr/>
              </a:pPr>
              <a:t>31</a:t>
            </a:fld>
            <a:endParaRPr lang="en-CA">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B440E5-493C-433C-8F81-54D51007D031}" type="slidenum">
              <a:rPr lang="en-CA">
                <a:cs typeface="Arial" charset="0"/>
              </a:rPr>
              <a:pPr fontAlgn="base">
                <a:spcBef>
                  <a:spcPct val="0"/>
                </a:spcBef>
                <a:spcAft>
                  <a:spcPct val="0"/>
                </a:spcAft>
                <a:defRPr/>
              </a:pPr>
              <a:t>32</a:t>
            </a:fld>
            <a:endParaRPr lang="en-CA">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91D1AF-D3D4-4F4F-A6DE-073322050E12}" type="slidenum">
              <a:rPr lang="en-CA">
                <a:cs typeface="Arial" charset="0"/>
              </a:rPr>
              <a:pPr fontAlgn="base">
                <a:spcBef>
                  <a:spcPct val="0"/>
                </a:spcBef>
                <a:spcAft>
                  <a:spcPct val="0"/>
                </a:spcAft>
                <a:defRPr/>
              </a:pPr>
              <a:t>33</a:t>
            </a:fld>
            <a:endParaRPr lang="en-CA">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4</a:t>
            </a:fld>
            <a:endParaRPr lang="en-CA">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5</a:t>
            </a:fld>
            <a:endParaRPr lang="en-CA">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6</a:t>
            </a:fld>
            <a:endParaRPr lang="en-CA">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7</a:t>
            </a:fld>
            <a:endParaRPr lang="en-CA">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8</a:t>
            </a:fld>
            <a:endParaRPr lang="en-CA">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9</a:t>
            </a:fld>
            <a:endParaRPr lang="en-CA">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CA7ED-7129-4150-97D4-1C9B36D49D62}" type="slidenum">
              <a:rPr lang="en-CA">
                <a:cs typeface="Arial" charset="0"/>
              </a:rPr>
              <a:pPr fontAlgn="base">
                <a:spcBef>
                  <a:spcPct val="0"/>
                </a:spcBef>
                <a:spcAft>
                  <a:spcPct val="0"/>
                </a:spcAft>
                <a:defRPr/>
              </a:pPr>
              <a:t>10</a:t>
            </a:fld>
            <a:endParaRPr lang="en-C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D8537962-0DE0-46B4-8787-2B708EAC4B6F}" type="datetime1">
              <a:rPr lang="en-CA" smtClean="0"/>
              <a:t>17/09/2019</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1D13677-4587-4175-AE52-74413EA618BC}"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D09AEF19-FBBE-4DE3-B27E-89627FD07BC0}" type="datetime1">
              <a:rPr lang="en-CA" smtClean="0"/>
              <a:t>17/09/2019</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AE5D6D8-EE26-42A3-825A-8F4C2E3F31F4}"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AA67BEA0-FDAE-4378-9395-43C92CCF2F53}" type="datetime1">
              <a:rPr lang="en-CA" smtClean="0"/>
              <a:t>17/09/2019</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A4C0BBB-9389-4C77-B296-71EF0C9B6152}"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9A4C51A5-8327-4C46-B97B-E343ECB7DD96}" type="datetime1">
              <a:rPr lang="en-CA" smtClean="0"/>
              <a:t>17/09/2019</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8D3742B-6461-4423-B580-193F66B42C74}"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7AB310-83F1-4B8D-8630-11141CB6F40F}" type="datetime1">
              <a:rPr lang="en-CA" smtClean="0"/>
              <a:t>17/09/2019</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2CFC2B3-4CCF-4099-9AFD-70DBA8DAEF76}"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12FE4F24-FACC-4693-A70A-0A8EB99FA7AA}" type="datetime1">
              <a:rPr lang="en-CA" smtClean="0"/>
              <a:t>17/09/2019</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70381B4-DF67-4397-9A58-A7C8DF983F3A}"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F98F716A-B354-4259-9110-6DA90DFE32BC}" type="datetime1">
              <a:rPr lang="en-CA" smtClean="0"/>
              <a:t>17/09/2019</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EB64A6FF-6A01-4C04-B511-582F6C1DFFA7}"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2E7CE0F1-05BC-41D1-A733-4C73AB5C99B0}" type="datetime1">
              <a:rPr lang="en-CA" smtClean="0"/>
              <a:t>17/09/2019</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CA864056-B936-4F52-B47F-68F661B8DC92}"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ACA530-3BCB-42A2-B3F9-9C99FD02A5F6}" type="datetime1">
              <a:rPr lang="en-CA" smtClean="0"/>
              <a:t>17/09/2019</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7CAAB8D0-19E7-4369-98BB-1CD9491E1DD7}"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AE8DD3F-5D58-466C-92F7-40862D20AE1D}" type="datetime1">
              <a:rPr lang="en-CA" smtClean="0"/>
              <a:t>17/09/2019</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2FB7A47-1335-454E-A562-F75C33315EF6}"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67B086-1241-4A7E-A4C5-D19CD74B767A}" type="datetime1">
              <a:rPr lang="en-CA" smtClean="0"/>
              <a:t>17/09/2019</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79CF4E9-569F-4FB5-9EA4-1744A7E63B60}"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5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675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30DCFA-B435-47EF-8A8A-D17F892D3493}" type="datetime1">
              <a:rPr lang="en-CA" smtClean="0"/>
              <a:t>17/09/2019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C641438-8D1C-4E11-9C79-5D962A878CD2}"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9.xml"/><Relationship Id="rId1" Type="http://schemas.openxmlformats.org/officeDocument/2006/relationships/vmlDrawing" Target="../drawings/vmlDrawing10.v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hyperlink" Target="http://r20.rs6.net/tn.jsp?f=001sW8in-peYa-uT91z3mlOAn-sImn43grji2eyuVvbeIlx7H4MaKaNJIQqTF4gy2N6Fzuuw5JHjUxk2nFHO42ja0Y3BkqemxwDrzhBtmfujcejgKTWtGHfWGVmUSRGt2Nu1nSqm4qQa3js5d08_osInKxU02AC7RbNbPvVVdGH1mam8nAwnojRtqJKeBwTdI_wZOXGGXV79z-I-d_GRACavvAghQin4pSt7G25HtHC458=&amp;c=Ut7Dg15AehudChJp_CEoNHhLY1RU36thDZYeM2R6R0G396AEk54GSg==&amp;ch=IjpKqIyBGKqzf8s3Df0GNqlY3oyg2fDc_I4PRxRfTWxspqD6-6R-DQ=="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hyperlink" Target="http://www.agr.gc.ca/eng/programs-and-services/farm-debt-mediation-service/notice-of-intent-by-secured-creditor/?id=1538136734881#genproc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150"/>
            <a:ext cx="7772400" cy="1800746"/>
          </a:xfrm>
          <a:solidFill>
            <a:schemeClr val="tx1">
              <a:lumMod val="10000"/>
              <a:lumOff val="90000"/>
            </a:schemeClr>
          </a:solidFill>
        </p:spPr>
        <p:txBody>
          <a:bodyPr rtlCol="0">
            <a:normAutofit/>
          </a:bodyPr>
          <a:lstStyle/>
          <a:p>
            <a:pPr eaLnBrk="1" fontAlgn="auto" hangingPunct="1">
              <a:spcAft>
                <a:spcPts val="0"/>
              </a:spcAft>
              <a:defRPr/>
            </a:pPr>
            <a:r>
              <a:rPr lang="en-CA" sz="4000" b="1"/>
              <a:t>Tax </a:t>
            </a:r>
            <a:r>
              <a:rPr lang="en-CA" sz="4000" b="1" smtClean="0"/>
              <a:t>Registrations 101</a:t>
            </a:r>
            <a:endParaRPr lang="en-CA" sz="2800" b="1" dirty="0"/>
          </a:p>
        </p:txBody>
      </p:sp>
      <p:sp>
        <p:nvSpPr>
          <p:cNvPr id="3" name="Subtitle 2"/>
          <p:cNvSpPr>
            <a:spLocks noGrp="1"/>
          </p:cNvSpPr>
          <p:nvPr>
            <p:ph type="subTitle" idx="1"/>
          </p:nvPr>
        </p:nvSpPr>
        <p:spPr>
          <a:xfrm>
            <a:off x="1371600" y="3356992"/>
            <a:ext cx="6400800" cy="2592958"/>
          </a:xfrm>
        </p:spPr>
        <p:txBody>
          <a:bodyPr rtlCol="0">
            <a:normAutofit lnSpcReduction="10000"/>
          </a:bodyPr>
          <a:lstStyle/>
          <a:p>
            <a:pPr algn="l" eaLnBrk="1" fontAlgn="auto" hangingPunct="1">
              <a:spcAft>
                <a:spcPts val="0"/>
              </a:spcAft>
              <a:buFont typeface="Arial" pitchFamily="34" charset="0"/>
              <a:buNone/>
              <a:defRPr/>
            </a:pPr>
            <a:r>
              <a:rPr lang="en-CA" sz="2000" dirty="0" smtClean="0">
                <a:solidFill>
                  <a:schemeClr val="tx2">
                    <a:lumMod val="50000"/>
                  </a:schemeClr>
                </a:solidFill>
              </a:rPr>
              <a:t>	Presented </a:t>
            </a:r>
            <a:r>
              <a:rPr lang="en-CA" sz="2000" dirty="0">
                <a:solidFill>
                  <a:schemeClr val="tx2">
                    <a:lumMod val="50000"/>
                  </a:schemeClr>
                </a:solidFill>
              </a:rPr>
              <a:t>by</a:t>
            </a:r>
            <a:br>
              <a:rPr lang="en-CA" sz="2000" dirty="0">
                <a:solidFill>
                  <a:schemeClr val="tx2">
                    <a:lumMod val="50000"/>
                  </a:schemeClr>
                </a:solidFill>
              </a:rPr>
            </a:br>
            <a:endParaRPr lang="en-CA" sz="2000" dirty="0">
              <a:solidFill>
                <a:schemeClr val="tx2">
                  <a:lumMod val="50000"/>
                </a:schemeClr>
              </a:solidFill>
            </a:endParaRPr>
          </a:p>
          <a:p>
            <a:pPr algn="l" eaLnBrk="1" fontAlgn="auto" hangingPunct="1">
              <a:spcAft>
                <a:spcPts val="0"/>
              </a:spcAft>
              <a:buFont typeface="Arial" pitchFamily="34" charset="0"/>
              <a:buNone/>
              <a:defRPr/>
            </a:pPr>
            <a:r>
              <a:rPr lang="en-CA" sz="2000" dirty="0">
                <a:solidFill>
                  <a:schemeClr val="tx2">
                    <a:lumMod val="50000"/>
                  </a:schemeClr>
                </a:solidFill>
              </a:rPr>
              <a:t>		</a:t>
            </a:r>
            <a:r>
              <a:rPr lang="en-CA" sz="2000" dirty="0" smtClean="0">
                <a:solidFill>
                  <a:schemeClr val="tx2">
                    <a:lumMod val="50000"/>
                  </a:schemeClr>
                </a:solidFill>
              </a:rPr>
              <a:t>	Jeff </a:t>
            </a:r>
            <a:r>
              <a:rPr lang="en-CA" sz="2000" dirty="0">
                <a:solidFill>
                  <a:schemeClr val="tx2">
                    <a:lumMod val="50000"/>
                  </a:schemeClr>
                </a:solidFill>
              </a:rPr>
              <a:t>Oberman</a:t>
            </a:r>
          </a:p>
          <a:p>
            <a:pPr algn="l" eaLnBrk="1" fontAlgn="auto" hangingPunct="1">
              <a:spcAft>
                <a:spcPts val="0"/>
              </a:spcAft>
              <a:buFont typeface="Arial" pitchFamily="34" charset="0"/>
              <a:buNone/>
              <a:defRPr/>
            </a:pPr>
            <a:r>
              <a:rPr lang="en-CA" sz="2000" dirty="0">
                <a:solidFill>
                  <a:schemeClr val="tx2">
                    <a:lumMod val="50000"/>
                  </a:schemeClr>
                </a:solidFill>
              </a:rPr>
              <a:t>		</a:t>
            </a:r>
            <a:r>
              <a:rPr lang="en-CA" sz="2000" dirty="0" smtClean="0">
                <a:solidFill>
                  <a:schemeClr val="tx2">
                    <a:lumMod val="50000"/>
                  </a:schemeClr>
                </a:solidFill>
              </a:rPr>
              <a:t>	President</a:t>
            </a:r>
            <a:endParaRPr lang="en-CA" sz="2000" dirty="0">
              <a:solidFill>
                <a:schemeClr val="tx2">
                  <a:lumMod val="50000"/>
                </a:schemeClr>
              </a:solidFill>
            </a:endParaRPr>
          </a:p>
          <a:p>
            <a:pPr algn="l" eaLnBrk="1" fontAlgn="auto" hangingPunct="1">
              <a:spcAft>
                <a:spcPts val="0"/>
              </a:spcAft>
              <a:buFont typeface="Arial" pitchFamily="34" charset="0"/>
              <a:buNone/>
              <a:defRPr/>
            </a:pPr>
            <a:r>
              <a:rPr lang="en-CA" sz="2000" dirty="0">
                <a:solidFill>
                  <a:schemeClr val="tx2">
                    <a:lumMod val="50000"/>
                  </a:schemeClr>
                </a:solidFill>
              </a:rPr>
              <a:t>		</a:t>
            </a:r>
            <a:r>
              <a:rPr lang="en-CA" sz="2000" dirty="0" smtClean="0">
                <a:solidFill>
                  <a:schemeClr val="tx2">
                    <a:lumMod val="50000"/>
                  </a:schemeClr>
                </a:solidFill>
              </a:rPr>
              <a:t>	Realtax </a:t>
            </a:r>
            <a:r>
              <a:rPr lang="en-CA" sz="2000" dirty="0">
                <a:solidFill>
                  <a:schemeClr val="tx2">
                    <a:lumMod val="50000"/>
                  </a:schemeClr>
                </a:solidFill>
              </a:rPr>
              <a:t>Inc</a:t>
            </a:r>
            <a:r>
              <a:rPr lang="en-CA" sz="2000" dirty="0" smtClean="0">
                <a:solidFill>
                  <a:schemeClr val="tx2">
                    <a:lumMod val="50000"/>
                  </a:schemeClr>
                </a:solidFill>
              </a:rPr>
              <a:t>.</a:t>
            </a:r>
          </a:p>
          <a:p>
            <a:pPr algn="l" eaLnBrk="1" fontAlgn="auto" hangingPunct="1">
              <a:spcAft>
                <a:spcPts val="0"/>
              </a:spcAft>
              <a:buFont typeface="Arial" pitchFamily="34" charset="0"/>
              <a:buNone/>
              <a:defRPr/>
            </a:pPr>
            <a:r>
              <a:rPr lang="en-CA" sz="2000" dirty="0" smtClean="0">
                <a:solidFill>
                  <a:schemeClr val="tx2">
                    <a:lumMod val="50000"/>
                  </a:schemeClr>
                </a:solidFill>
              </a:rPr>
              <a:t>		</a:t>
            </a:r>
            <a:r>
              <a:rPr lang="en-CA" dirty="0">
                <a:solidFill>
                  <a:schemeClr val="tx2">
                    <a:lumMod val="50000"/>
                  </a:schemeClr>
                </a:solidFill>
              </a:rPr>
              <a:t/>
            </a:r>
            <a:br>
              <a:rPr lang="en-CA" dirty="0">
                <a:solidFill>
                  <a:schemeClr val="tx2">
                    <a:lumMod val="50000"/>
                  </a:schemeClr>
                </a:solidFill>
              </a:rPr>
            </a:br>
            <a:endParaRPr lang="en-CA" sz="3300" dirty="0">
              <a:solidFill>
                <a:schemeClr val="tx2">
                  <a:lumMod val="50000"/>
                </a:schemeClr>
              </a:solidFill>
            </a:endParaRPr>
          </a:p>
          <a:p>
            <a:pPr algn="l" eaLnBrk="1" fontAlgn="auto" hangingPunct="1">
              <a:spcAft>
                <a:spcPts val="0"/>
              </a:spcAft>
              <a:buFont typeface="Arial" pitchFamily="34" charset="0"/>
              <a:buNone/>
              <a:defRPr/>
            </a:pPr>
            <a:endParaRPr lang="en-CA" dirty="0">
              <a:solidFill>
                <a:schemeClr val="tx2">
                  <a:lumMod val="50000"/>
                </a:schemeClr>
              </a:solidFill>
            </a:endParaRPr>
          </a:p>
        </p:txBody>
      </p:sp>
      <p:sp>
        <p:nvSpPr>
          <p:cNvPr id="10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CA">
              <a:latin typeface="Century Gothic" pitchFamily="34" charset="0"/>
            </a:endParaRPr>
          </a:p>
        </p:txBody>
      </p:sp>
      <p:graphicFrame>
        <p:nvGraphicFramePr>
          <p:cNvPr id="1093" name="Object 69"/>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14629" name="Acrobat Document" r:id="rId4" imgW="4586400" imgH="1663200" progId="AcroExch.Document.7">
                  <p:embed/>
                </p:oleObj>
              </mc:Choice>
              <mc:Fallback>
                <p:oleObj name="Acrobat Document" r:id="rId4" imgW="4586400" imgH="1663200" progId="AcroExch.Document.7">
                  <p:embed/>
                  <p:pic>
                    <p:nvPicPr>
                      <p:cNvPr id="1093" name="Object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a:xfrm>
            <a:off x="179512" y="548680"/>
            <a:ext cx="8496944" cy="6056585"/>
          </a:xfrm>
        </p:spPr>
      </p:sp>
      <p:sp>
        <p:nvSpPr>
          <p:cNvPr id="5" name="Slide Number Placeholder 4"/>
          <p:cNvSpPr>
            <a:spLocks noGrp="1"/>
          </p:cNvSpPr>
          <p:nvPr>
            <p:ph type="sldNum" sz="quarter" idx="12"/>
          </p:nvPr>
        </p:nvSpPr>
        <p:spPr/>
        <p:txBody>
          <a:bodyPr/>
          <a:lstStyle/>
          <a:p>
            <a:pPr>
              <a:defRPr/>
            </a:pPr>
            <a:fld id="{479CF4E9-569F-4FB5-9EA4-1744A7E63B60}" type="slidenum">
              <a:rPr lang="en-CA" smtClean="0"/>
              <a:pPr>
                <a:defRPr/>
              </a:pPr>
              <a:t>11</a:t>
            </a:fld>
            <a:endParaRPr lang="en-CA"/>
          </a:p>
        </p:txBody>
      </p:sp>
      <p:graphicFrame>
        <p:nvGraphicFramePr>
          <p:cNvPr id="11" name="Object 10"/>
          <p:cNvGraphicFramePr>
            <a:graphicFrameLocks noChangeAspect="1"/>
          </p:cNvGraphicFramePr>
          <p:nvPr>
            <p:extLst>
              <p:ext uri="{D42A27DB-BD31-4B8C-83A1-F6EECF244321}">
                <p14:modId xmlns:p14="http://schemas.microsoft.com/office/powerpoint/2010/main" val="121991751"/>
              </p:ext>
            </p:extLst>
          </p:nvPr>
        </p:nvGraphicFramePr>
        <p:xfrm>
          <a:off x="2915816" y="510405"/>
          <a:ext cx="3672408" cy="6049785"/>
        </p:xfrm>
        <a:graphic>
          <a:graphicData uri="http://schemas.openxmlformats.org/presentationml/2006/ole">
            <mc:AlternateContent xmlns:mc="http://schemas.openxmlformats.org/markup-compatibility/2006">
              <mc:Choice xmlns:v="urn:schemas-microsoft-com:vml" Requires="v">
                <p:oleObj spid="_x0000_s89097" name="Acrobat Document" r:id="rId3" imgW="5829199" imgH="9601200" progId="AcroExch.Document.7">
                  <p:embed/>
                </p:oleObj>
              </mc:Choice>
              <mc:Fallback>
                <p:oleObj name="Acrobat Document" r:id="rId3" imgW="5829199" imgH="9601200" progId="AcroExch.Document.7">
                  <p:embed/>
                  <p:pic>
                    <p:nvPicPr>
                      <p:cNvPr id="0" name=""/>
                      <p:cNvPicPr/>
                      <p:nvPr/>
                    </p:nvPicPr>
                    <p:blipFill>
                      <a:blip r:embed="rId4"/>
                      <a:stretch>
                        <a:fillRect/>
                      </a:stretch>
                    </p:blipFill>
                    <p:spPr>
                      <a:xfrm>
                        <a:off x="2915816" y="510405"/>
                        <a:ext cx="3672408" cy="6049785"/>
                      </a:xfrm>
                      <a:prstGeom prst="rect">
                        <a:avLst/>
                      </a:prstGeom>
                    </p:spPr>
                  </p:pic>
                </p:oleObj>
              </mc:Fallback>
            </mc:AlternateContent>
          </a:graphicData>
        </a:graphic>
      </p:graphicFrame>
    </p:spTree>
    <p:extLst>
      <p:ext uri="{BB962C8B-B14F-4D97-AF65-F5344CB8AC3E}">
        <p14:creationId xmlns:p14="http://schemas.microsoft.com/office/powerpoint/2010/main" val="1927040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3200" b="1" dirty="0" smtClean="0">
                <a:solidFill>
                  <a:schemeClr val="tx2">
                    <a:lumMod val="50000"/>
                  </a:schemeClr>
                </a:solidFill>
              </a:rPr>
              <a:t>Title search and execution search</a:t>
            </a:r>
            <a:endParaRPr lang="en-CA" sz="2700" b="1" dirty="0">
              <a:solidFill>
                <a:schemeClr val="tx2">
                  <a:lumMod val="50000"/>
                </a:schemeClr>
              </a:solidFill>
            </a:endParaRPr>
          </a:p>
        </p:txBody>
      </p:sp>
      <p:sp>
        <p:nvSpPr>
          <p:cNvPr id="3" name="Content Placeholder 2"/>
          <p:cNvSpPr>
            <a:spLocks noGrp="1"/>
          </p:cNvSpPr>
          <p:nvPr>
            <p:ph idx="1"/>
          </p:nvPr>
        </p:nvSpPr>
        <p:spPr>
          <a:xfrm>
            <a:off x="467544" y="1628800"/>
            <a:ext cx="8229600" cy="3960440"/>
          </a:xfrm>
        </p:spPr>
        <p:txBody>
          <a:bodyPr rtlCol="0">
            <a:normAutofit/>
          </a:bodyPr>
          <a:lstStyle/>
          <a:p>
            <a:pPr eaLnBrk="1" fontAlgn="auto" hangingPunct="1">
              <a:spcAft>
                <a:spcPts val="0"/>
              </a:spcAft>
              <a:buFont typeface="Arial" pitchFamily="34" charset="0"/>
              <a:buChar char="•"/>
              <a:defRPr/>
            </a:pPr>
            <a:r>
              <a:rPr lang="en-CA" sz="1800" b="1" dirty="0" smtClean="0">
                <a:solidFill>
                  <a:schemeClr val="tx2">
                    <a:lumMod val="50000"/>
                  </a:schemeClr>
                </a:solidFill>
              </a:rPr>
              <a:t>Need to find</a:t>
            </a:r>
            <a:endParaRPr lang="en-CA" sz="1800" b="1" dirty="0">
              <a:solidFill>
                <a:schemeClr val="tx2">
                  <a:lumMod val="50000"/>
                </a:schemeClr>
              </a:solidFill>
            </a:endParaRPr>
          </a:p>
          <a:p>
            <a:pPr lvl="1" eaLnBrk="1" fontAlgn="auto" hangingPunct="1">
              <a:spcAft>
                <a:spcPts val="0"/>
              </a:spcAft>
              <a:buFont typeface="Arial" pitchFamily="34" charset="0"/>
              <a:buChar char="•"/>
              <a:defRPr/>
            </a:pPr>
            <a:r>
              <a:rPr lang="en-CA" sz="1400" dirty="0" smtClean="0">
                <a:solidFill>
                  <a:schemeClr val="tx2">
                    <a:lumMod val="50000"/>
                  </a:schemeClr>
                </a:solidFill>
              </a:rPr>
              <a:t>Legal description of property</a:t>
            </a:r>
          </a:p>
          <a:p>
            <a:pPr lvl="1" eaLnBrk="1" fontAlgn="auto" hangingPunct="1">
              <a:spcAft>
                <a:spcPts val="0"/>
              </a:spcAft>
              <a:buFont typeface="Arial" pitchFamily="34" charset="0"/>
              <a:buChar char="•"/>
              <a:defRPr/>
            </a:pPr>
            <a:r>
              <a:rPr lang="en-CA" sz="1400" dirty="0" smtClean="0">
                <a:solidFill>
                  <a:schemeClr val="tx2">
                    <a:lumMod val="50000"/>
                  </a:schemeClr>
                </a:solidFill>
              </a:rPr>
              <a:t>Name and address of </a:t>
            </a:r>
            <a:r>
              <a:rPr lang="en-CA" sz="1400" i="1" dirty="0" smtClean="0">
                <a:solidFill>
                  <a:schemeClr val="tx2">
                    <a:lumMod val="50000"/>
                  </a:schemeClr>
                </a:solidFill>
              </a:rPr>
              <a:t>Interested Parties</a:t>
            </a:r>
            <a:r>
              <a:rPr lang="en-CA" sz="1400" dirty="0" smtClean="0">
                <a:solidFill>
                  <a:schemeClr val="tx2">
                    <a:lumMod val="50000"/>
                  </a:schemeClr>
                </a:solidFill>
              </a:rPr>
              <a:t> (374(1)), because you have to send notices to them </a:t>
            </a:r>
            <a:br>
              <a:rPr lang="en-CA" sz="1400" dirty="0" smtClean="0">
                <a:solidFill>
                  <a:schemeClr val="tx2">
                    <a:lumMod val="50000"/>
                  </a:schemeClr>
                </a:solidFill>
              </a:rPr>
            </a:br>
            <a:r>
              <a:rPr lang="en-CA" sz="1400" dirty="0" smtClean="0">
                <a:solidFill>
                  <a:schemeClr val="tx2">
                    <a:lumMod val="50000"/>
                  </a:schemeClr>
                </a:solidFill>
              </a:rPr>
              <a:t>		(well discuss </a:t>
            </a:r>
            <a:r>
              <a:rPr lang="en-CA" sz="1400" i="1" dirty="0" smtClean="0">
                <a:solidFill>
                  <a:schemeClr val="tx2">
                    <a:lumMod val="50000"/>
                  </a:schemeClr>
                </a:solidFill>
              </a:rPr>
              <a:t>Interested Parties</a:t>
            </a:r>
            <a:r>
              <a:rPr lang="en-CA" sz="1400" dirty="0" smtClean="0">
                <a:solidFill>
                  <a:schemeClr val="tx2">
                    <a:lumMod val="50000"/>
                  </a:schemeClr>
                </a:solidFill>
              </a:rPr>
              <a:t> shortly)</a:t>
            </a:r>
            <a:r>
              <a:rPr lang="en-CA" sz="1600" dirty="0" smtClean="0">
                <a:solidFill>
                  <a:schemeClr val="tx2">
                    <a:lumMod val="50000"/>
                  </a:schemeClr>
                </a:solidFill>
              </a:rPr>
              <a:t/>
            </a:r>
            <a:br>
              <a:rPr lang="en-CA" sz="1600" dirty="0" smtClean="0">
                <a:solidFill>
                  <a:schemeClr val="tx2">
                    <a:lumMod val="50000"/>
                  </a:schemeClr>
                </a:solidFill>
              </a:rPr>
            </a:br>
            <a:r>
              <a:rPr lang="en-CA" sz="800" dirty="0" smtClean="0">
                <a:solidFill>
                  <a:schemeClr val="tx2">
                    <a:lumMod val="50000"/>
                  </a:schemeClr>
                </a:solidFill>
              </a:rPr>
              <a:t/>
            </a:r>
            <a:br>
              <a:rPr lang="en-CA" sz="800" dirty="0" smtClean="0">
                <a:solidFill>
                  <a:schemeClr val="tx2">
                    <a:lumMod val="50000"/>
                  </a:schemeClr>
                </a:solidFill>
              </a:rPr>
            </a:br>
            <a:r>
              <a:rPr lang="en-CA" sz="800" dirty="0" smtClean="0">
                <a:solidFill>
                  <a:schemeClr val="tx2">
                    <a:lumMod val="50000"/>
                  </a:schemeClr>
                </a:solidFill>
              </a:rPr>
              <a:t/>
            </a:r>
            <a:br>
              <a:rPr lang="en-CA" sz="800" dirty="0" smtClean="0">
                <a:solidFill>
                  <a:schemeClr val="tx2">
                    <a:lumMod val="50000"/>
                  </a:schemeClr>
                </a:solidFill>
              </a:rPr>
            </a:br>
            <a:endParaRPr lang="en-CA" sz="800" dirty="0" smtClean="0">
              <a:solidFill>
                <a:schemeClr val="tx2">
                  <a:lumMod val="50000"/>
                </a:schemeClr>
              </a:solidFill>
            </a:endParaRPr>
          </a:p>
          <a:p>
            <a:pPr eaLnBrk="1" fontAlgn="auto" hangingPunct="1">
              <a:spcAft>
                <a:spcPts val="0"/>
              </a:spcAft>
              <a:buFont typeface="Arial" pitchFamily="34" charset="0"/>
              <a:buChar char="•"/>
              <a:defRPr/>
            </a:pPr>
            <a:r>
              <a:rPr lang="en-CA" sz="1800" b="1" dirty="0" smtClean="0">
                <a:solidFill>
                  <a:schemeClr val="tx2">
                    <a:lumMod val="50000"/>
                  </a:schemeClr>
                </a:solidFill>
              </a:rPr>
              <a:t>Conduct a corporate search if property is owned by a corporation</a:t>
            </a: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80948"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1133111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2400" b="1" dirty="0" smtClean="0">
                <a:solidFill>
                  <a:schemeClr val="tx2">
                    <a:lumMod val="50000"/>
                  </a:schemeClr>
                </a:solidFill>
              </a:rPr>
              <a:t>Can’t register a tax arrears certificate if…</a:t>
            </a:r>
            <a:endParaRPr lang="en-CA" sz="1400" b="1" dirty="0">
              <a:solidFill>
                <a:schemeClr val="tx2">
                  <a:lumMod val="50000"/>
                </a:schemeClr>
              </a:solidFill>
            </a:endParaRPr>
          </a:p>
        </p:txBody>
      </p:sp>
      <p:sp>
        <p:nvSpPr>
          <p:cNvPr id="3" name="Content Placeholder 2"/>
          <p:cNvSpPr>
            <a:spLocks noGrp="1"/>
          </p:cNvSpPr>
          <p:nvPr>
            <p:ph idx="1"/>
          </p:nvPr>
        </p:nvSpPr>
        <p:spPr>
          <a:xfrm>
            <a:off x="467544" y="2132856"/>
            <a:ext cx="8229600" cy="3313113"/>
          </a:xfrm>
        </p:spPr>
        <p:txBody>
          <a:bodyPr rtlCol="0">
            <a:normAutofit lnSpcReduction="10000"/>
          </a:bodyPr>
          <a:lstStyle/>
          <a:p>
            <a:pPr marL="342900" lvl="2" indent="-342900" eaLnBrk="1" fontAlgn="auto" hangingPunct="1">
              <a:spcAft>
                <a:spcPts val="0"/>
              </a:spcAft>
              <a:buFont typeface="Arial" pitchFamily="34" charset="0"/>
              <a:buChar char="•"/>
              <a:defRPr/>
            </a:pPr>
            <a:r>
              <a:rPr lang="en-CA" sz="1600" b="1" i="1" dirty="0" smtClean="0">
                <a:solidFill>
                  <a:schemeClr val="tx2">
                    <a:lumMod val="50000"/>
                  </a:schemeClr>
                </a:solidFill>
              </a:rPr>
              <a:t>Order Cancelling Encumbrances </a:t>
            </a:r>
            <a:r>
              <a:rPr lang="en-CA" sz="1600" b="1" dirty="0" smtClean="0">
                <a:solidFill>
                  <a:schemeClr val="tx2">
                    <a:lumMod val="50000"/>
                  </a:schemeClr>
                </a:solidFill>
              </a:rPr>
              <a:t>has been registered by Crown </a:t>
            </a:r>
            <a:r>
              <a:rPr lang="en-CA" sz="1400" dirty="0">
                <a:solidFill>
                  <a:schemeClr val="tx2">
                    <a:lumMod val="50000"/>
                  </a:schemeClr>
                </a:solidFill>
              </a:rPr>
              <a:t>(373.2(1</a:t>
            </a:r>
            <a:r>
              <a:rPr lang="en-CA" sz="1400" dirty="0" smtClean="0">
                <a:solidFill>
                  <a:schemeClr val="tx2">
                    <a:lumMod val="50000"/>
                  </a:schemeClr>
                </a:solidFill>
              </a:rPr>
              <a:t>)(a))</a:t>
            </a:r>
            <a:endParaRPr lang="en-CA" sz="1400" dirty="0">
              <a:solidFill>
                <a:schemeClr val="tx2">
                  <a:lumMod val="50000"/>
                </a:schemeClr>
              </a:solidFill>
            </a:endParaRPr>
          </a:p>
          <a:p>
            <a:pPr lvl="1" eaLnBrk="1" fontAlgn="auto" hangingPunct="1">
              <a:spcAft>
                <a:spcPts val="0"/>
              </a:spcAft>
              <a:buFont typeface="Arial" pitchFamily="34" charset="0"/>
              <a:buChar char="•"/>
              <a:defRPr/>
            </a:pPr>
            <a:r>
              <a:rPr lang="en-CA" sz="1400" dirty="0">
                <a:solidFill>
                  <a:schemeClr val="tx2">
                    <a:lumMod val="50000"/>
                  </a:schemeClr>
                </a:solidFill>
              </a:rPr>
              <a:t>This only applies to forfeited corporate lands </a:t>
            </a:r>
            <a:endParaRPr lang="en-CA" sz="1400" dirty="0" smtClean="0">
              <a:solidFill>
                <a:schemeClr val="tx2">
                  <a:lumMod val="50000"/>
                </a:schemeClr>
              </a:solidFill>
            </a:endParaRPr>
          </a:p>
          <a:p>
            <a:pPr lvl="1" eaLnBrk="1" fontAlgn="auto" hangingPunct="1">
              <a:spcAft>
                <a:spcPts val="0"/>
              </a:spcAft>
              <a:buFont typeface="Arial" pitchFamily="34" charset="0"/>
              <a:buChar char="•"/>
              <a:defRPr/>
            </a:pPr>
            <a:r>
              <a:rPr lang="en-CA" sz="1400" dirty="0" smtClean="0">
                <a:solidFill>
                  <a:schemeClr val="tx2">
                    <a:lumMod val="50000"/>
                  </a:schemeClr>
                </a:solidFill>
              </a:rPr>
              <a:t>Order </a:t>
            </a:r>
            <a:r>
              <a:rPr lang="en-CA" sz="1400" i="1" u="sng" dirty="0" smtClean="0">
                <a:solidFill>
                  <a:schemeClr val="tx2">
                    <a:lumMod val="50000"/>
                  </a:schemeClr>
                </a:solidFill>
              </a:rPr>
              <a:t>does not</a:t>
            </a:r>
            <a:r>
              <a:rPr lang="en-CA" sz="1400" dirty="0" smtClean="0">
                <a:solidFill>
                  <a:schemeClr val="tx2">
                    <a:lumMod val="50000"/>
                  </a:schemeClr>
                </a:solidFill>
              </a:rPr>
              <a:t> cancel property taxes owed by former corporate owner</a:t>
            </a:r>
            <a:endParaRPr lang="en-CA" sz="1400" dirty="0">
              <a:solidFill>
                <a:schemeClr val="tx2">
                  <a:lumMod val="50000"/>
                </a:schemeClr>
              </a:solidFill>
            </a:endParaRPr>
          </a:p>
          <a:p>
            <a:pPr lvl="1" eaLnBrk="1" fontAlgn="auto" hangingPunct="1">
              <a:spcAft>
                <a:spcPts val="0"/>
              </a:spcAft>
              <a:buFont typeface="Arial" pitchFamily="34" charset="0"/>
              <a:buChar char="•"/>
              <a:defRPr/>
            </a:pPr>
            <a:r>
              <a:rPr lang="en-CA" sz="1400" dirty="0">
                <a:solidFill>
                  <a:schemeClr val="tx2">
                    <a:lumMod val="50000"/>
                  </a:schemeClr>
                </a:solidFill>
              </a:rPr>
              <a:t>You can still register if you obtain consent from the Crown</a:t>
            </a:r>
            <a:r>
              <a:rPr lang="en-CA" sz="1800" dirty="0" smtClean="0">
                <a:solidFill>
                  <a:schemeClr val="tx2">
                    <a:lumMod val="50000"/>
                  </a:schemeClr>
                </a:solidFill>
              </a:rPr>
              <a:t/>
            </a:r>
            <a:br>
              <a:rPr lang="en-CA" sz="1800" dirty="0" smtClean="0">
                <a:solidFill>
                  <a:schemeClr val="tx2">
                    <a:lumMod val="50000"/>
                  </a:schemeClr>
                </a:solidFill>
              </a:rPr>
            </a:br>
            <a:r>
              <a:rPr lang="en-CA" sz="1400" dirty="0" smtClean="0">
                <a:solidFill>
                  <a:schemeClr val="tx2">
                    <a:lumMod val="50000"/>
                  </a:schemeClr>
                </a:solidFill>
              </a:rPr>
              <a:t/>
            </a:r>
            <a:br>
              <a:rPr lang="en-CA" sz="1400" dirty="0" smtClean="0">
                <a:solidFill>
                  <a:schemeClr val="tx2">
                    <a:lumMod val="50000"/>
                  </a:schemeClr>
                </a:solidFill>
              </a:rPr>
            </a:br>
            <a:endParaRPr lang="en-CA" sz="1400" dirty="0" smtClean="0">
              <a:solidFill>
                <a:schemeClr val="tx2">
                  <a:lumMod val="50000"/>
                </a:schemeClr>
              </a:solidFill>
            </a:endParaRPr>
          </a:p>
          <a:p>
            <a:pPr eaLnBrk="1" fontAlgn="auto" hangingPunct="1">
              <a:spcAft>
                <a:spcPts val="0"/>
              </a:spcAft>
              <a:buFont typeface="Arial" pitchFamily="34" charset="0"/>
              <a:buChar char="•"/>
              <a:defRPr/>
            </a:pPr>
            <a:r>
              <a:rPr lang="en-CA" sz="1600" b="1" i="1" dirty="0" smtClean="0">
                <a:solidFill>
                  <a:schemeClr val="tx2">
                    <a:lumMod val="50000"/>
                  </a:schemeClr>
                </a:solidFill>
              </a:rPr>
              <a:t>Notice of Intent to Use for Crown Purposes</a:t>
            </a:r>
            <a:r>
              <a:rPr lang="en-CA" sz="1600" b="1" dirty="0" smtClean="0">
                <a:solidFill>
                  <a:schemeClr val="tx2">
                    <a:lumMod val="50000"/>
                  </a:schemeClr>
                </a:solidFill>
              </a:rPr>
              <a:t> has been registered</a:t>
            </a:r>
          </a:p>
          <a:p>
            <a:pPr lvl="1" eaLnBrk="1" fontAlgn="auto" hangingPunct="1">
              <a:spcAft>
                <a:spcPts val="0"/>
              </a:spcAft>
              <a:buFont typeface="Arial" pitchFamily="34" charset="0"/>
              <a:buChar char="•"/>
              <a:defRPr/>
            </a:pPr>
            <a:r>
              <a:rPr lang="en-CA" sz="1400" dirty="0" smtClean="0">
                <a:solidFill>
                  <a:schemeClr val="tx2">
                    <a:lumMod val="50000"/>
                  </a:schemeClr>
                </a:solidFill>
              </a:rPr>
              <a:t>This can apply to forfeited corporate lands </a:t>
            </a:r>
            <a:r>
              <a:rPr lang="en-CA" sz="1400" dirty="0">
                <a:solidFill>
                  <a:schemeClr val="tx2">
                    <a:lumMod val="50000"/>
                  </a:schemeClr>
                </a:solidFill>
              </a:rPr>
              <a:t>(373.2(1</a:t>
            </a:r>
            <a:r>
              <a:rPr lang="en-CA" sz="1400" dirty="0" smtClean="0">
                <a:solidFill>
                  <a:schemeClr val="tx2">
                    <a:lumMod val="50000"/>
                  </a:schemeClr>
                </a:solidFill>
              </a:rPr>
              <a:t>)(b)), or to</a:t>
            </a:r>
          </a:p>
          <a:p>
            <a:pPr lvl="1" eaLnBrk="1" fontAlgn="auto" hangingPunct="1">
              <a:spcAft>
                <a:spcPts val="0"/>
              </a:spcAft>
              <a:buFont typeface="Arial" pitchFamily="34" charset="0"/>
              <a:buChar char="•"/>
              <a:defRPr/>
            </a:pPr>
            <a:r>
              <a:rPr lang="en-CA" sz="1400" dirty="0" smtClean="0">
                <a:solidFill>
                  <a:schemeClr val="tx2">
                    <a:lumMod val="50000"/>
                  </a:schemeClr>
                </a:solidFill>
              </a:rPr>
              <a:t>Land that belongs to the Crown as a result of the death of an individual who did not have any lawful heirs </a:t>
            </a:r>
            <a:r>
              <a:rPr lang="en-CA" sz="1400" dirty="0">
                <a:solidFill>
                  <a:schemeClr val="tx2">
                    <a:lumMod val="50000"/>
                  </a:schemeClr>
                </a:solidFill>
              </a:rPr>
              <a:t>(373.2(1</a:t>
            </a:r>
            <a:r>
              <a:rPr lang="en-CA" sz="1400" dirty="0" smtClean="0">
                <a:solidFill>
                  <a:schemeClr val="tx2">
                    <a:lumMod val="50000"/>
                  </a:schemeClr>
                </a:solidFill>
              </a:rPr>
              <a:t>)(c))</a:t>
            </a:r>
          </a:p>
          <a:p>
            <a:pPr lvl="1" eaLnBrk="1" fontAlgn="auto" hangingPunct="1">
              <a:spcAft>
                <a:spcPts val="0"/>
              </a:spcAft>
              <a:buFont typeface="Arial" pitchFamily="34" charset="0"/>
              <a:buChar char="•"/>
              <a:defRPr/>
            </a:pPr>
            <a:r>
              <a:rPr lang="en-CA" sz="1400" dirty="0" smtClean="0">
                <a:solidFill>
                  <a:schemeClr val="tx2">
                    <a:lumMod val="50000"/>
                  </a:schemeClr>
                </a:solidFill>
              </a:rPr>
              <a:t>Province will not register this if a tax arrears certificate has already been registered</a:t>
            </a:r>
            <a:r>
              <a:rPr lang="en-CA" sz="1600" dirty="0" smtClean="0">
                <a:solidFill>
                  <a:schemeClr val="tx2">
                    <a:lumMod val="50000"/>
                  </a:schemeClr>
                </a:solidFill>
              </a:rPr>
              <a:t/>
            </a:r>
            <a:br>
              <a:rPr lang="en-CA" sz="1600" dirty="0" smtClean="0">
                <a:solidFill>
                  <a:schemeClr val="tx2">
                    <a:lumMod val="50000"/>
                  </a:schemeClr>
                </a:solidFill>
              </a:rPr>
            </a:br>
            <a:r>
              <a:rPr lang="en-CA" sz="1600" dirty="0" smtClean="0">
                <a:solidFill>
                  <a:schemeClr val="tx2">
                    <a:lumMod val="50000"/>
                  </a:schemeClr>
                </a:solidFill>
              </a:rPr>
              <a:t/>
            </a:r>
            <a:br>
              <a:rPr lang="en-CA" sz="1600" dirty="0" smtClean="0">
                <a:solidFill>
                  <a:schemeClr val="tx2">
                    <a:lumMod val="50000"/>
                  </a:schemeClr>
                </a:solidFill>
              </a:rPr>
            </a:br>
            <a:r>
              <a:rPr lang="en-CA" sz="1600" dirty="0" smtClean="0">
                <a:solidFill>
                  <a:schemeClr val="tx2">
                    <a:lumMod val="50000"/>
                  </a:schemeClr>
                </a:solidFill>
              </a:rPr>
              <a:t/>
            </a:r>
            <a:br>
              <a:rPr lang="en-CA" sz="1600" dirty="0" smtClean="0">
                <a:solidFill>
                  <a:schemeClr val="tx2">
                    <a:lumMod val="50000"/>
                  </a:schemeClr>
                </a:solidFill>
              </a:rPr>
            </a:br>
            <a:endParaRPr lang="en-CA" sz="2000" dirty="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61708"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933564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par>
                          <p:cTn id="24" fill="hold">
                            <p:stCondLst>
                              <p:cond delay="9500"/>
                            </p:stCondLst>
                            <p:childTnLst>
                              <p:par>
                                <p:cTn id="25" presetID="22" presetClass="entr" presetSubtype="8"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500"/>
                                        <p:tgtEl>
                                          <p:spTgt spid="3">
                                            <p:txEl>
                                              <p:pRg st="4" end="4"/>
                                            </p:txEl>
                                          </p:spTgt>
                                        </p:tgtEl>
                                      </p:cBhvr>
                                    </p:animEffect>
                                  </p:childTnLst>
                                </p:cTn>
                              </p:par>
                            </p:childTnLst>
                          </p:cTn>
                        </p:par>
                        <p:par>
                          <p:cTn id="28" fill="hold">
                            <p:stCondLst>
                              <p:cond delay="11500"/>
                            </p:stCondLst>
                            <p:childTnLst>
                              <p:par>
                                <p:cTn id="29" presetID="22" presetClass="entr" presetSubtype="8" fill="hold"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1500"/>
                                        <p:tgtEl>
                                          <p:spTgt spid="3">
                                            <p:txEl>
                                              <p:pRg st="5" end="5"/>
                                            </p:txEl>
                                          </p:spTgt>
                                        </p:tgtEl>
                                      </p:cBhvr>
                                    </p:animEffect>
                                  </p:childTnLst>
                                </p:cTn>
                              </p:par>
                            </p:childTnLst>
                          </p:cTn>
                        </p:par>
                        <p:par>
                          <p:cTn id="32" fill="hold">
                            <p:stCondLst>
                              <p:cond delay="13500"/>
                            </p:stCondLst>
                            <p:childTnLst>
                              <p:par>
                                <p:cTn id="33" presetID="22" presetClass="entr" presetSubtype="8" fill="hold" nodeType="afterEffect">
                                  <p:stCondLst>
                                    <p:cond delay="5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1500"/>
                                        <p:tgtEl>
                                          <p:spTgt spid="3">
                                            <p:txEl>
                                              <p:pRg st="6" end="6"/>
                                            </p:txEl>
                                          </p:spTgt>
                                        </p:tgtEl>
                                      </p:cBhvr>
                                    </p:animEffect>
                                  </p:childTnLst>
                                </p:cTn>
                              </p:par>
                            </p:childTnLst>
                          </p:cTn>
                        </p:par>
                        <p:par>
                          <p:cTn id="36" fill="hold">
                            <p:stCondLst>
                              <p:cond delay="15500"/>
                            </p:stCondLst>
                            <p:childTnLst>
                              <p:par>
                                <p:cTn id="37" presetID="22" presetClass="entr" presetSubtype="8" fill="hold" nodeType="afterEffect">
                                  <p:stCondLst>
                                    <p:cond delay="5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1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3200" b="1" dirty="0" smtClean="0">
                <a:solidFill>
                  <a:schemeClr val="tx2">
                    <a:lumMod val="50000"/>
                  </a:schemeClr>
                </a:solidFill>
              </a:rPr>
              <a:t>The registration</a:t>
            </a:r>
            <a:endParaRPr lang="en-CA" sz="2700" b="1" dirty="0">
              <a:solidFill>
                <a:schemeClr val="tx2">
                  <a:lumMod val="50000"/>
                </a:schemeClr>
              </a:solidFill>
            </a:endParaRPr>
          </a:p>
        </p:txBody>
      </p:sp>
      <p:sp>
        <p:nvSpPr>
          <p:cNvPr id="3" name="Content Placeholder 2"/>
          <p:cNvSpPr>
            <a:spLocks noGrp="1"/>
          </p:cNvSpPr>
          <p:nvPr>
            <p:ph idx="1"/>
          </p:nvPr>
        </p:nvSpPr>
        <p:spPr>
          <a:xfrm>
            <a:off x="467544" y="1628800"/>
            <a:ext cx="8229600" cy="3888432"/>
          </a:xfrm>
        </p:spPr>
        <p:txBody>
          <a:bodyPr rtlCol="0">
            <a:normAutofit/>
          </a:bodyPr>
          <a:lstStyle/>
          <a:p>
            <a:pPr eaLnBrk="1" fontAlgn="auto" hangingPunct="1">
              <a:spcAft>
                <a:spcPts val="0"/>
              </a:spcAft>
              <a:buFont typeface="Arial" pitchFamily="34" charset="0"/>
              <a:buChar char="•"/>
              <a:defRPr/>
            </a:pPr>
            <a:r>
              <a:rPr lang="en-CA" sz="1800" b="1" dirty="0" smtClean="0">
                <a:solidFill>
                  <a:schemeClr val="tx2">
                    <a:lumMod val="50000"/>
                  </a:schemeClr>
                </a:solidFill>
              </a:rPr>
              <a:t>Prepare a tax arrears certificate and register it on title</a:t>
            </a:r>
            <a:r>
              <a:rPr lang="en-CA" sz="1800" dirty="0" smtClean="0">
                <a:solidFill>
                  <a:schemeClr val="tx2">
                    <a:lumMod val="50000"/>
                  </a:schemeClr>
                </a:solidFill>
              </a:rPr>
              <a:t> </a:t>
            </a:r>
            <a:r>
              <a:rPr lang="en-CA" sz="1400" dirty="0" smtClean="0">
                <a:solidFill>
                  <a:schemeClr val="tx2">
                    <a:lumMod val="50000"/>
                  </a:schemeClr>
                </a:solidFill>
              </a:rPr>
              <a:t>(373(1))</a:t>
            </a:r>
            <a:endParaRPr lang="en-CA" sz="1900" b="1" dirty="0" smtClean="0">
              <a:solidFill>
                <a:schemeClr val="tx2">
                  <a:lumMod val="50000"/>
                </a:schemeClr>
              </a:solidFill>
            </a:endParaRPr>
          </a:p>
          <a:p>
            <a:pPr lvl="1" eaLnBrk="1" fontAlgn="auto" hangingPunct="1">
              <a:spcAft>
                <a:spcPts val="0"/>
              </a:spcAft>
              <a:buFont typeface="Arial" pitchFamily="34" charset="0"/>
              <a:buChar char="•"/>
              <a:defRPr/>
            </a:pPr>
            <a:r>
              <a:rPr lang="en-CA" sz="1400" i="1" dirty="0"/>
              <a:t>Municipal Tax Sales Rules</a:t>
            </a:r>
            <a:r>
              <a:rPr lang="en-CA" sz="1400" dirty="0"/>
              <a:t>, Schedule 1</a:t>
            </a:r>
            <a:r>
              <a:rPr lang="en-CA" dirty="0" smtClean="0"/>
              <a:t/>
            </a:r>
            <a:br>
              <a:rPr lang="en-CA" dirty="0" smtClean="0"/>
            </a:br>
            <a:endParaRPr lang="en-CA" sz="1700" dirty="0" smtClean="0"/>
          </a:p>
          <a:p>
            <a:pPr eaLnBrk="1" fontAlgn="auto" hangingPunct="1">
              <a:spcAft>
                <a:spcPts val="0"/>
              </a:spcAft>
              <a:buFont typeface="Arial" pitchFamily="34" charset="0"/>
              <a:buChar char="•"/>
              <a:defRPr/>
            </a:pPr>
            <a:r>
              <a:rPr lang="en-CA" sz="1800" b="1" dirty="0">
                <a:solidFill>
                  <a:schemeClr val="tx2">
                    <a:lumMod val="50000"/>
                  </a:schemeClr>
                </a:solidFill>
              </a:rPr>
              <a:t>Tax arrears certificate can’t include more than 1 separately assessed </a:t>
            </a:r>
            <a:r>
              <a:rPr lang="en-CA" sz="1800" b="1" dirty="0" smtClean="0">
                <a:solidFill>
                  <a:schemeClr val="tx2">
                    <a:lumMod val="50000"/>
                  </a:schemeClr>
                </a:solidFill>
              </a:rPr>
              <a:t>property </a:t>
            </a:r>
            <a:r>
              <a:rPr lang="en-CA" sz="1400" dirty="0" smtClean="0">
                <a:solidFill>
                  <a:schemeClr val="tx2">
                    <a:lumMod val="50000"/>
                  </a:schemeClr>
                </a:solidFill>
              </a:rPr>
              <a:t>(373.1(3))</a:t>
            </a:r>
            <a:endParaRPr lang="en-CA" sz="1900" b="1" dirty="0">
              <a:solidFill>
                <a:schemeClr val="tx2">
                  <a:lumMod val="50000"/>
                </a:schemeClr>
              </a:solidFill>
            </a:endParaRPr>
          </a:p>
          <a:p>
            <a:pPr lvl="1" eaLnBrk="1" fontAlgn="auto" hangingPunct="1">
              <a:spcAft>
                <a:spcPts val="0"/>
              </a:spcAft>
              <a:buFont typeface="Arial" pitchFamily="34" charset="0"/>
              <a:buChar char="•"/>
              <a:defRPr/>
            </a:pPr>
            <a:r>
              <a:rPr lang="en-CA" sz="1400" dirty="0" smtClean="0"/>
              <a:t>For example, if you have a subdivision of 10 separately assessed properties that are all in arrears, you need 10 tax arrears certificates</a:t>
            </a:r>
            <a:r>
              <a:rPr lang="en-CA" sz="1600" dirty="0" smtClean="0"/>
              <a:t/>
            </a:r>
            <a:br>
              <a:rPr lang="en-CA" sz="1600" dirty="0" smtClean="0"/>
            </a:br>
            <a:endParaRPr lang="en-CA" sz="2100" dirty="0" smtClean="0"/>
          </a:p>
          <a:p>
            <a:pPr eaLnBrk="1" fontAlgn="auto" hangingPunct="1">
              <a:spcAft>
                <a:spcPts val="0"/>
              </a:spcAft>
              <a:buFont typeface="Arial" pitchFamily="34" charset="0"/>
              <a:buChar char="•"/>
              <a:defRPr/>
            </a:pPr>
            <a:r>
              <a:rPr lang="en-CA" sz="1800" b="1" dirty="0">
                <a:solidFill>
                  <a:schemeClr val="tx2">
                    <a:lumMod val="50000"/>
                  </a:schemeClr>
                </a:solidFill>
              </a:rPr>
              <a:t>You need to know who the interested parties were on the day the tax arrears certificate was registered</a:t>
            </a:r>
            <a:r>
              <a:rPr lang="en-CA" sz="2000" dirty="0" smtClean="0"/>
              <a:t/>
            </a:r>
            <a:br>
              <a:rPr lang="en-CA" sz="2000" dirty="0" smtClean="0"/>
            </a:br>
            <a:endParaRPr lang="en-CA" sz="2000" dirty="0" smtClean="0"/>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62731"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3445183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par>
                          <p:cTn id="24" fill="hold">
                            <p:stCondLst>
                              <p:cond delay="9500"/>
                            </p:stCondLst>
                            <p:childTnLst>
                              <p:par>
                                <p:cTn id="25" presetID="22" presetClass="entr" presetSubtype="8"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79CF4E9-569F-4FB5-9EA4-1744A7E63B60}" type="slidenum">
              <a:rPr lang="en-CA" smtClean="0"/>
              <a:pPr>
                <a:defRPr/>
              </a:pPr>
              <a:t>15</a:t>
            </a:fld>
            <a:endParaRPr lang="en-CA"/>
          </a:p>
        </p:txBody>
      </p:sp>
      <p:pic>
        <p:nvPicPr>
          <p:cNvPr id="88066"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5997" r="5997"/>
          <a:stretch>
            <a:fillRect/>
          </a:stretch>
        </p:blipFill>
        <p:spPr bwMode="auto">
          <a:xfrm>
            <a:off x="1979712" y="612775"/>
            <a:ext cx="5040560" cy="591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391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3200" b="1" dirty="0" smtClean="0">
                <a:solidFill>
                  <a:schemeClr val="tx2">
                    <a:lumMod val="50000"/>
                  </a:schemeClr>
                </a:solidFill>
              </a:rPr>
              <a:t>Who the Interested Parties are </a:t>
            </a:r>
            <a:r>
              <a:rPr lang="en-CA" sz="1400" dirty="0" smtClean="0">
                <a:solidFill>
                  <a:schemeClr val="tx2">
                    <a:lumMod val="50000"/>
                  </a:schemeClr>
                </a:solidFill>
              </a:rPr>
              <a:t>374(1)</a:t>
            </a:r>
            <a:endParaRPr lang="en-CA" sz="2700" b="1" dirty="0">
              <a:solidFill>
                <a:schemeClr val="tx2">
                  <a:lumMod val="50000"/>
                </a:schemeClr>
              </a:solidFill>
            </a:endParaRPr>
          </a:p>
        </p:txBody>
      </p:sp>
      <p:sp>
        <p:nvSpPr>
          <p:cNvPr id="3" name="Content Placeholder 2"/>
          <p:cNvSpPr>
            <a:spLocks noGrp="1"/>
          </p:cNvSpPr>
          <p:nvPr>
            <p:ph idx="1"/>
          </p:nvPr>
        </p:nvSpPr>
        <p:spPr>
          <a:xfrm>
            <a:off x="467544" y="1628800"/>
            <a:ext cx="8229600" cy="3960440"/>
          </a:xfrm>
        </p:spPr>
        <p:txBody>
          <a:bodyPr rtlCol="0">
            <a:normAutofit/>
          </a:bodyPr>
          <a:lstStyle/>
          <a:p>
            <a:pPr eaLnBrk="1" fontAlgn="auto" hangingPunct="1">
              <a:spcAft>
                <a:spcPts val="0"/>
              </a:spcAft>
              <a:buFont typeface="Arial" pitchFamily="34" charset="0"/>
              <a:buChar char="•"/>
              <a:defRPr/>
            </a:pPr>
            <a:r>
              <a:rPr lang="en-CA" sz="1800" b="1" dirty="0" smtClean="0">
                <a:solidFill>
                  <a:schemeClr val="tx2">
                    <a:lumMod val="50000"/>
                  </a:schemeClr>
                </a:solidFill>
              </a:rPr>
              <a:t>These are the parties you must send notices to</a:t>
            </a:r>
          </a:p>
          <a:p>
            <a:pPr lvl="2" eaLnBrk="1" fontAlgn="auto" hangingPunct="1">
              <a:spcAft>
                <a:spcPts val="0"/>
              </a:spcAft>
              <a:buFont typeface="Arial" pitchFamily="34" charset="0"/>
              <a:buChar char="•"/>
              <a:defRPr/>
            </a:pPr>
            <a:r>
              <a:rPr lang="en-CA" sz="1400" dirty="0" smtClean="0">
                <a:solidFill>
                  <a:schemeClr val="tx2">
                    <a:lumMod val="50000"/>
                  </a:schemeClr>
                </a:solidFill>
              </a:rPr>
              <a:t>Assessed </a:t>
            </a:r>
            <a:r>
              <a:rPr lang="en-CA" sz="1400" dirty="0">
                <a:solidFill>
                  <a:schemeClr val="tx2">
                    <a:lumMod val="50000"/>
                  </a:schemeClr>
                </a:solidFill>
              </a:rPr>
              <a:t>owner(s)</a:t>
            </a:r>
          </a:p>
          <a:p>
            <a:pPr lvl="2" eaLnBrk="1" fontAlgn="auto" hangingPunct="1">
              <a:spcAft>
                <a:spcPts val="0"/>
              </a:spcAft>
              <a:buFont typeface="Arial" pitchFamily="34" charset="0"/>
              <a:buChar char="•"/>
              <a:defRPr/>
            </a:pPr>
            <a:r>
              <a:rPr lang="en-CA" sz="1400" dirty="0">
                <a:solidFill>
                  <a:schemeClr val="tx2">
                    <a:lumMod val="50000"/>
                  </a:schemeClr>
                </a:solidFill>
              </a:rPr>
              <a:t>Spouse of assessed owner(s)</a:t>
            </a:r>
          </a:p>
          <a:p>
            <a:pPr lvl="2" eaLnBrk="1" fontAlgn="auto" hangingPunct="1">
              <a:spcAft>
                <a:spcPts val="0"/>
              </a:spcAft>
              <a:buFont typeface="Arial" pitchFamily="34" charset="0"/>
              <a:buChar char="•"/>
              <a:defRPr/>
            </a:pPr>
            <a:r>
              <a:rPr lang="en-CA" sz="1400" dirty="0">
                <a:solidFill>
                  <a:schemeClr val="tx2">
                    <a:lumMod val="50000"/>
                  </a:schemeClr>
                </a:solidFill>
              </a:rPr>
              <a:t>Registered owner(s)</a:t>
            </a:r>
          </a:p>
          <a:p>
            <a:pPr lvl="2" eaLnBrk="1" fontAlgn="auto" hangingPunct="1">
              <a:spcAft>
                <a:spcPts val="0"/>
              </a:spcAft>
              <a:buFont typeface="Arial" pitchFamily="34" charset="0"/>
              <a:buChar char="•"/>
              <a:defRPr/>
            </a:pPr>
            <a:r>
              <a:rPr lang="en-CA" sz="1400" dirty="0">
                <a:solidFill>
                  <a:schemeClr val="tx2">
                    <a:lumMod val="50000"/>
                  </a:schemeClr>
                </a:solidFill>
              </a:rPr>
              <a:t>Spouse of registered owner(s)</a:t>
            </a:r>
          </a:p>
          <a:p>
            <a:pPr lvl="2" eaLnBrk="1" fontAlgn="auto" hangingPunct="1">
              <a:spcAft>
                <a:spcPts val="0"/>
              </a:spcAft>
              <a:buFont typeface="Arial" pitchFamily="34" charset="0"/>
              <a:buChar char="•"/>
              <a:defRPr/>
            </a:pPr>
            <a:r>
              <a:rPr lang="en-CA" sz="1400" dirty="0">
                <a:solidFill>
                  <a:schemeClr val="tx2">
                    <a:lumMod val="50000"/>
                  </a:schemeClr>
                </a:solidFill>
              </a:rPr>
              <a:t>Everyone else who had a registered interest on the day the tax arrears certificate was registered, </a:t>
            </a:r>
            <a:r>
              <a:rPr lang="en-CA" sz="1400" i="1" dirty="0">
                <a:solidFill>
                  <a:schemeClr val="tx2">
                    <a:lumMod val="50000"/>
                  </a:schemeClr>
                </a:solidFill>
              </a:rPr>
              <a:t>except</a:t>
            </a:r>
          </a:p>
          <a:p>
            <a:pPr lvl="3" eaLnBrk="1" fontAlgn="auto" hangingPunct="1">
              <a:spcAft>
                <a:spcPts val="0"/>
              </a:spcAft>
              <a:buFont typeface="Arial" pitchFamily="34" charset="0"/>
              <a:buChar char="•"/>
              <a:defRPr/>
            </a:pPr>
            <a:r>
              <a:rPr lang="en-CA" sz="1200" dirty="0">
                <a:solidFill>
                  <a:schemeClr val="tx2">
                    <a:lumMod val="50000"/>
                  </a:schemeClr>
                </a:solidFill>
              </a:rPr>
              <a:t>Parties whose interest is only through an easement or restrictive covenants </a:t>
            </a:r>
            <a:br>
              <a:rPr lang="en-CA" sz="1200" dirty="0">
                <a:solidFill>
                  <a:schemeClr val="tx2">
                    <a:lumMod val="50000"/>
                  </a:schemeClr>
                </a:solidFill>
              </a:rPr>
            </a:br>
            <a:r>
              <a:rPr lang="en-CA" sz="1200" dirty="0" smtClean="0">
                <a:solidFill>
                  <a:schemeClr val="tx2">
                    <a:lumMod val="50000"/>
                  </a:schemeClr>
                </a:solidFill>
              </a:rPr>
              <a:t>(379 </a:t>
            </a:r>
            <a:r>
              <a:rPr lang="en-CA" sz="1200" dirty="0">
                <a:solidFill>
                  <a:schemeClr val="tx2">
                    <a:lumMod val="50000"/>
                  </a:schemeClr>
                </a:solidFill>
              </a:rPr>
              <a:t>(7.1)(a))</a:t>
            </a:r>
          </a:p>
          <a:p>
            <a:pPr lvl="3" eaLnBrk="1" fontAlgn="auto" hangingPunct="1">
              <a:spcAft>
                <a:spcPts val="0"/>
              </a:spcAft>
              <a:buFont typeface="Arial" pitchFamily="34" charset="0"/>
              <a:buChar char="•"/>
              <a:defRPr/>
            </a:pPr>
            <a:r>
              <a:rPr lang="en-CA" sz="1200" dirty="0">
                <a:solidFill>
                  <a:schemeClr val="tx2">
                    <a:lumMod val="50000"/>
                  </a:schemeClr>
                </a:solidFill>
              </a:rPr>
              <a:t>Crown in right of </a:t>
            </a:r>
            <a:r>
              <a:rPr lang="en-CA" sz="1200" dirty="0" smtClean="0">
                <a:solidFill>
                  <a:schemeClr val="tx2">
                    <a:lumMod val="50000"/>
                  </a:schemeClr>
                </a:solidFill>
              </a:rPr>
              <a:t>Canada or Ontario (379 </a:t>
            </a:r>
            <a:r>
              <a:rPr lang="en-CA" sz="1200" dirty="0">
                <a:solidFill>
                  <a:schemeClr val="tx2">
                    <a:lumMod val="50000"/>
                  </a:schemeClr>
                </a:solidFill>
              </a:rPr>
              <a:t>(7.1)(b</a:t>
            </a:r>
            <a:r>
              <a:rPr lang="en-CA" sz="1200" dirty="0" smtClean="0">
                <a:solidFill>
                  <a:schemeClr val="tx2">
                    <a:lumMod val="50000"/>
                  </a:schemeClr>
                </a:solidFill>
              </a:rPr>
              <a:t>))</a:t>
            </a:r>
            <a:br>
              <a:rPr lang="en-CA" sz="1200" dirty="0" smtClean="0">
                <a:solidFill>
                  <a:schemeClr val="tx2">
                    <a:lumMod val="50000"/>
                  </a:schemeClr>
                </a:solidFill>
              </a:rPr>
            </a:br>
            <a:r>
              <a:rPr lang="en-CA" sz="1200" dirty="0" smtClean="0">
                <a:solidFill>
                  <a:schemeClr val="tx2">
                    <a:lumMod val="50000"/>
                  </a:schemeClr>
                </a:solidFill>
              </a:rPr>
              <a:t/>
            </a:r>
            <a:br>
              <a:rPr lang="en-CA" sz="1200" dirty="0" smtClean="0">
                <a:solidFill>
                  <a:schemeClr val="tx2">
                    <a:lumMod val="50000"/>
                  </a:schemeClr>
                </a:solidFill>
              </a:rPr>
            </a:br>
            <a:r>
              <a:rPr lang="en-CA" sz="1800" b="1" i="1" dirty="0" smtClean="0">
                <a:solidFill>
                  <a:schemeClr val="tx2">
                    <a:lumMod val="50000"/>
                  </a:schemeClr>
                </a:solidFill>
              </a:rPr>
              <a:t>There’s more…</a:t>
            </a:r>
            <a:endParaRPr lang="en-US" sz="1800" dirty="0"/>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60685"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933564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0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0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par>
                          <p:cTn id="24" fill="hold">
                            <p:stCondLst>
                              <p:cond delay="9000"/>
                            </p:stCondLst>
                            <p:childTnLst>
                              <p:par>
                                <p:cTn id="25" presetID="22" presetClass="entr" presetSubtype="8"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500"/>
                                        <p:tgtEl>
                                          <p:spTgt spid="3">
                                            <p:txEl>
                                              <p:pRg st="4" end="4"/>
                                            </p:txEl>
                                          </p:spTgt>
                                        </p:tgtEl>
                                      </p:cBhvr>
                                    </p:animEffect>
                                  </p:childTnLst>
                                </p:cTn>
                              </p:par>
                            </p:childTnLst>
                          </p:cTn>
                        </p:par>
                        <p:par>
                          <p:cTn id="28" fill="hold">
                            <p:stCondLst>
                              <p:cond delay="11000"/>
                            </p:stCondLst>
                            <p:childTnLst>
                              <p:par>
                                <p:cTn id="29" presetID="22" presetClass="entr" presetSubtype="8" fill="hold"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1500"/>
                                        <p:tgtEl>
                                          <p:spTgt spid="3">
                                            <p:txEl>
                                              <p:pRg st="5" end="5"/>
                                            </p:txEl>
                                          </p:spTgt>
                                        </p:tgtEl>
                                      </p:cBhvr>
                                    </p:animEffect>
                                  </p:childTnLst>
                                </p:cTn>
                              </p:par>
                            </p:childTnLst>
                          </p:cTn>
                        </p:par>
                        <p:par>
                          <p:cTn id="32" fill="hold">
                            <p:stCondLst>
                              <p:cond delay="13000"/>
                            </p:stCondLst>
                            <p:childTnLst>
                              <p:par>
                                <p:cTn id="33" presetID="22" presetClass="entr" presetSubtype="8" fill="hold" nodeType="afterEffect">
                                  <p:stCondLst>
                                    <p:cond delay="5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1500"/>
                                        <p:tgtEl>
                                          <p:spTgt spid="3">
                                            <p:txEl>
                                              <p:pRg st="6" end="6"/>
                                            </p:txEl>
                                          </p:spTgt>
                                        </p:tgtEl>
                                      </p:cBhvr>
                                    </p:animEffect>
                                  </p:childTnLst>
                                </p:cTn>
                              </p:par>
                            </p:childTnLst>
                          </p:cTn>
                        </p:par>
                        <p:par>
                          <p:cTn id="36" fill="hold">
                            <p:stCondLst>
                              <p:cond delay="15000"/>
                            </p:stCondLst>
                            <p:childTnLst>
                              <p:par>
                                <p:cTn id="37" presetID="22" presetClass="entr" presetSubtype="8" fill="hold" nodeType="afterEffect">
                                  <p:stCondLst>
                                    <p:cond delay="5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1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2400" b="1" dirty="0" smtClean="0">
                <a:solidFill>
                  <a:schemeClr val="tx2">
                    <a:lumMod val="50000"/>
                  </a:schemeClr>
                </a:solidFill>
              </a:rPr>
              <a:t>More Interested Parties </a:t>
            </a:r>
            <a:r>
              <a:rPr lang="en-CA" sz="1400" dirty="0">
                <a:solidFill>
                  <a:schemeClr val="tx2">
                    <a:lumMod val="50000"/>
                  </a:schemeClr>
                </a:solidFill>
              </a:rPr>
              <a:t>(374(1))</a:t>
            </a:r>
            <a:endParaRPr lang="en-CA" sz="1400" b="1" dirty="0">
              <a:solidFill>
                <a:schemeClr val="tx2">
                  <a:lumMod val="50000"/>
                </a:schemeClr>
              </a:solidFill>
            </a:endParaRPr>
          </a:p>
        </p:txBody>
      </p:sp>
      <p:sp>
        <p:nvSpPr>
          <p:cNvPr id="3" name="Content Placeholder 2"/>
          <p:cNvSpPr>
            <a:spLocks noGrp="1"/>
          </p:cNvSpPr>
          <p:nvPr>
            <p:ph idx="1"/>
          </p:nvPr>
        </p:nvSpPr>
        <p:spPr>
          <a:xfrm>
            <a:off x="467544" y="2132856"/>
            <a:ext cx="8229600" cy="3313113"/>
          </a:xfrm>
        </p:spPr>
        <p:txBody>
          <a:bodyPr rtlCol="0">
            <a:normAutofit/>
          </a:bodyPr>
          <a:lstStyle/>
          <a:p>
            <a:pPr marL="342900" lvl="2" indent="-342900" eaLnBrk="1" fontAlgn="auto" hangingPunct="1">
              <a:spcAft>
                <a:spcPts val="0"/>
              </a:spcAft>
              <a:buFont typeface="Arial" pitchFamily="34" charset="0"/>
              <a:buChar char="•"/>
              <a:defRPr/>
            </a:pPr>
            <a:r>
              <a:rPr lang="en-CA" sz="1800" b="1" dirty="0" smtClean="0">
                <a:solidFill>
                  <a:schemeClr val="tx2">
                    <a:lumMod val="50000"/>
                  </a:schemeClr>
                </a:solidFill>
              </a:rPr>
              <a:t>If the Crown is shown as the assessed owner as a result of an escheat or forfeiture, you must also send notices to</a:t>
            </a:r>
            <a:endParaRPr lang="en-CA" sz="1800" dirty="0" smtClean="0">
              <a:solidFill>
                <a:schemeClr val="tx2">
                  <a:lumMod val="50000"/>
                </a:schemeClr>
              </a:solidFill>
            </a:endParaRPr>
          </a:p>
          <a:p>
            <a:pPr lvl="1" eaLnBrk="1" fontAlgn="auto" hangingPunct="1">
              <a:spcAft>
                <a:spcPts val="0"/>
              </a:spcAft>
              <a:buFont typeface="Arial" pitchFamily="34" charset="0"/>
              <a:buChar char="•"/>
              <a:defRPr/>
            </a:pPr>
            <a:r>
              <a:rPr lang="en-CA" sz="1400" dirty="0" smtClean="0">
                <a:solidFill>
                  <a:schemeClr val="tx2">
                    <a:lumMod val="50000"/>
                  </a:schemeClr>
                </a:solidFill>
              </a:rPr>
              <a:t>The Directors and Officers of the dissolved corporation</a:t>
            </a:r>
          </a:p>
          <a:p>
            <a:pPr lvl="1" eaLnBrk="1" fontAlgn="auto" hangingPunct="1">
              <a:spcAft>
                <a:spcPts val="0"/>
              </a:spcAft>
              <a:buFont typeface="Arial" pitchFamily="34" charset="0"/>
              <a:buChar char="•"/>
              <a:defRPr/>
            </a:pPr>
            <a:r>
              <a:rPr lang="en-CA" sz="1400" dirty="0" smtClean="0">
                <a:solidFill>
                  <a:schemeClr val="tx2">
                    <a:lumMod val="50000"/>
                  </a:schemeClr>
                </a:solidFill>
              </a:rPr>
              <a:t>Minister responsible for the administration of the </a:t>
            </a:r>
            <a:r>
              <a:rPr lang="en-CA" sz="1400" i="1" dirty="0" smtClean="0">
                <a:solidFill>
                  <a:schemeClr val="tx2">
                    <a:lumMod val="50000"/>
                  </a:schemeClr>
                </a:solidFill>
              </a:rPr>
              <a:t>Forfeited Corporate Property Act, 2015</a:t>
            </a:r>
            <a:r>
              <a:rPr lang="en-CA" sz="1800" dirty="0" smtClean="0">
                <a:solidFill>
                  <a:schemeClr val="tx2">
                    <a:lumMod val="50000"/>
                  </a:schemeClr>
                </a:solidFill>
              </a:rPr>
              <a:t/>
            </a:r>
            <a:br>
              <a:rPr lang="en-CA" sz="1800" dirty="0" smtClean="0">
                <a:solidFill>
                  <a:schemeClr val="tx2">
                    <a:lumMod val="50000"/>
                  </a:schemeClr>
                </a:solidFill>
              </a:rPr>
            </a:br>
            <a:r>
              <a:rPr lang="en-CA" sz="1400" dirty="0" smtClean="0">
                <a:solidFill>
                  <a:schemeClr val="tx2">
                    <a:lumMod val="50000"/>
                  </a:schemeClr>
                </a:solidFill>
              </a:rPr>
              <a:t/>
            </a:r>
            <a:br>
              <a:rPr lang="en-CA" sz="1400" dirty="0" smtClean="0">
                <a:solidFill>
                  <a:schemeClr val="tx2">
                    <a:lumMod val="50000"/>
                  </a:schemeClr>
                </a:solidFill>
              </a:rPr>
            </a:br>
            <a:endParaRPr lang="en-CA" sz="1400" dirty="0" smtClean="0">
              <a:solidFill>
                <a:schemeClr val="tx2">
                  <a:lumMod val="50000"/>
                </a:schemeClr>
              </a:solidFill>
            </a:endParaRPr>
          </a:p>
          <a:p>
            <a:pPr marL="342900" lvl="2" indent="-342900" eaLnBrk="1" fontAlgn="auto" hangingPunct="1">
              <a:spcAft>
                <a:spcPts val="0"/>
              </a:spcAft>
              <a:buFont typeface="Arial" pitchFamily="34" charset="0"/>
              <a:buChar char="•"/>
              <a:defRPr/>
            </a:pPr>
            <a:r>
              <a:rPr lang="en-CA" sz="1800" b="1" dirty="0">
                <a:solidFill>
                  <a:schemeClr val="tx2">
                    <a:lumMod val="50000"/>
                  </a:schemeClr>
                </a:solidFill>
              </a:rPr>
              <a:t>Where the treasurer is aware that the assessed owner is a dissolved corporation, must also send notices to</a:t>
            </a:r>
          </a:p>
          <a:p>
            <a:pPr lvl="1" eaLnBrk="1" fontAlgn="auto" hangingPunct="1">
              <a:spcAft>
                <a:spcPts val="0"/>
              </a:spcAft>
              <a:buFont typeface="Arial" pitchFamily="34" charset="0"/>
              <a:buChar char="•"/>
              <a:defRPr/>
            </a:pPr>
            <a:r>
              <a:rPr lang="en-CA" sz="1400" dirty="0">
                <a:solidFill>
                  <a:schemeClr val="tx2">
                    <a:lumMod val="50000"/>
                  </a:schemeClr>
                </a:solidFill>
              </a:rPr>
              <a:t>Minister responsible for the administration of the </a:t>
            </a:r>
            <a:r>
              <a:rPr lang="en-CA" sz="1400" i="1" dirty="0">
                <a:solidFill>
                  <a:schemeClr val="tx2">
                    <a:lumMod val="50000"/>
                  </a:schemeClr>
                </a:solidFill>
              </a:rPr>
              <a:t>Forfeited Corporate Property Act, </a:t>
            </a:r>
            <a:r>
              <a:rPr lang="en-CA" sz="1400" i="1" dirty="0" smtClean="0">
                <a:solidFill>
                  <a:schemeClr val="tx2">
                    <a:lumMod val="50000"/>
                  </a:schemeClr>
                </a:solidFill>
              </a:rPr>
              <a:t>2015 </a:t>
            </a:r>
            <a:r>
              <a:rPr lang="en-CA" sz="1200" dirty="0" smtClean="0">
                <a:solidFill>
                  <a:schemeClr val="tx2">
                    <a:lumMod val="50000"/>
                  </a:schemeClr>
                </a:solidFill>
              </a:rPr>
              <a:t/>
            </a:r>
            <a:br>
              <a:rPr lang="en-CA" sz="1200" dirty="0" smtClean="0">
                <a:solidFill>
                  <a:schemeClr val="tx2">
                    <a:lumMod val="50000"/>
                  </a:schemeClr>
                </a:solidFill>
              </a:rPr>
            </a:br>
            <a:r>
              <a:rPr lang="en-CA" sz="1200" dirty="0" smtClean="0">
                <a:solidFill>
                  <a:schemeClr val="tx2">
                    <a:lumMod val="50000"/>
                  </a:schemeClr>
                </a:solidFill>
              </a:rPr>
              <a:t/>
            </a:r>
            <a:br>
              <a:rPr lang="en-CA" sz="1200" dirty="0" smtClean="0">
                <a:solidFill>
                  <a:schemeClr val="tx2">
                    <a:lumMod val="50000"/>
                  </a:schemeClr>
                </a:solidFill>
              </a:rPr>
            </a:br>
            <a:endParaRPr lang="en-CA" sz="1600" dirty="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79931"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2060458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0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0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par>
                          <p:cTn id="24" fill="hold">
                            <p:stCondLst>
                              <p:cond delay="9000"/>
                            </p:stCondLst>
                            <p:childTnLst>
                              <p:par>
                                <p:cTn id="25" presetID="22" presetClass="entr" presetSubtype="8"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3200" b="1" dirty="0" smtClean="0">
                <a:solidFill>
                  <a:schemeClr val="tx2">
                    <a:lumMod val="50000"/>
                  </a:schemeClr>
                </a:solidFill>
              </a:rPr>
              <a:t>Can you accept a partial payment?</a:t>
            </a:r>
            <a:endParaRPr lang="en-CA" sz="2700" b="1" dirty="0">
              <a:solidFill>
                <a:schemeClr val="tx2">
                  <a:lumMod val="50000"/>
                </a:schemeClr>
              </a:solidFill>
            </a:endParaRPr>
          </a:p>
        </p:txBody>
      </p:sp>
      <p:sp>
        <p:nvSpPr>
          <p:cNvPr id="3" name="Content Placeholder 2"/>
          <p:cNvSpPr>
            <a:spLocks noGrp="1"/>
          </p:cNvSpPr>
          <p:nvPr>
            <p:ph idx="1"/>
          </p:nvPr>
        </p:nvSpPr>
        <p:spPr>
          <a:xfrm>
            <a:off x="467544" y="1628800"/>
            <a:ext cx="8229600" cy="3888432"/>
          </a:xfrm>
        </p:spPr>
        <p:txBody>
          <a:bodyPr rtlCol="0">
            <a:normAutofit/>
          </a:bodyPr>
          <a:lstStyle/>
          <a:p>
            <a:pPr eaLnBrk="1" fontAlgn="auto" hangingPunct="1">
              <a:spcAft>
                <a:spcPts val="0"/>
              </a:spcAft>
              <a:buFont typeface="Arial" pitchFamily="34" charset="0"/>
              <a:buChar char="•"/>
              <a:defRPr/>
            </a:pPr>
            <a:r>
              <a:rPr lang="en-CA" sz="1900" b="1" dirty="0" smtClean="0">
                <a:solidFill>
                  <a:schemeClr val="tx2">
                    <a:lumMod val="50000"/>
                  </a:schemeClr>
                </a:solidFill>
              </a:rPr>
              <a:t>If you </a:t>
            </a:r>
            <a:r>
              <a:rPr lang="en-CA" sz="1900" b="1" u="sng" dirty="0" smtClean="0">
                <a:solidFill>
                  <a:schemeClr val="tx2">
                    <a:lumMod val="50000"/>
                  </a:schemeClr>
                </a:solidFill>
              </a:rPr>
              <a:t>have not</a:t>
            </a:r>
            <a:r>
              <a:rPr lang="en-CA" sz="1900" b="1" dirty="0" smtClean="0">
                <a:solidFill>
                  <a:schemeClr val="tx2">
                    <a:lumMod val="50000"/>
                  </a:schemeClr>
                </a:solidFill>
              </a:rPr>
              <a:t> yet registered a tax arrears certificate</a:t>
            </a:r>
          </a:p>
          <a:p>
            <a:pPr lvl="1" eaLnBrk="1" fontAlgn="auto" hangingPunct="1">
              <a:spcAft>
                <a:spcPts val="0"/>
              </a:spcAft>
              <a:buFont typeface="Arial" pitchFamily="34" charset="0"/>
              <a:buChar char="•"/>
              <a:defRPr/>
            </a:pPr>
            <a:r>
              <a:rPr lang="en-CA" sz="1500" dirty="0" smtClean="0">
                <a:solidFill>
                  <a:schemeClr val="tx2">
                    <a:lumMod val="50000"/>
                  </a:schemeClr>
                </a:solidFill>
              </a:rPr>
              <a:t>Yes, you can accept a partial payment</a:t>
            </a:r>
            <a:r>
              <a:rPr lang="en-CA" sz="1500" b="1" dirty="0" smtClean="0">
                <a:solidFill>
                  <a:schemeClr val="tx2">
                    <a:lumMod val="50000"/>
                  </a:schemeClr>
                </a:solidFill>
              </a:rPr>
              <a:t/>
            </a:r>
            <a:br>
              <a:rPr lang="en-CA" sz="1500" b="1" dirty="0" smtClean="0">
                <a:solidFill>
                  <a:schemeClr val="tx2">
                    <a:lumMod val="50000"/>
                  </a:schemeClr>
                </a:solidFill>
              </a:rPr>
            </a:br>
            <a:r>
              <a:rPr lang="en-CA" sz="1500" b="1" dirty="0" smtClean="0">
                <a:solidFill>
                  <a:schemeClr val="tx2">
                    <a:lumMod val="50000"/>
                  </a:schemeClr>
                </a:solidFill>
              </a:rPr>
              <a:t/>
            </a:r>
            <a:br>
              <a:rPr lang="en-CA" sz="1500" b="1" dirty="0" smtClean="0">
                <a:solidFill>
                  <a:schemeClr val="tx2">
                    <a:lumMod val="50000"/>
                  </a:schemeClr>
                </a:solidFill>
              </a:rPr>
            </a:br>
            <a:endParaRPr lang="en-CA" sz="1500" b="1" dirty="0" smtClean="0">
              <a:solidFill>
                <a:schemeClr val="tx2">
                  <a:lumMod val="50000"/>
                </a:schemeClr>
              </a:solidFill>
            </a:endParaRPr>
          </a:p>
          <a:p>
            <a:pPr eaLnBrk="1" fontAlgn="auto" hangingPunct="1">
              <a:spcAft>
                <a:spcPts val="0"/>
              </a:spcAft>
              <a:buFont typeface="Arial" pitchFamily="34" charset="0"/>
              <a:buChar char="•"/>
              <a:defRPr/>
            </a:pPr>
            <a:r>
              <a:rPr lang="en-CA" sz="1900" b="1" dirty="0" smtClean="0">
                <a:solidFill>
                  <a:schemeClr val="tx2">
                    <a:lumMod val="50000"/>
                  </a:schemeClr>
                </a:solidFill>
              </a:rPr>
              <a:t>If you </a:t>
            </a:r>
            <a:r>
              <a:rPr lang="en-CA" sz="1900" b="1" u="sng" dirty="0" smtClean="0">
                <a:solidFill>
                  <a:schemeClr val="tx2">
                    <a:lumMod val="50000"/>
                  </a:schemeClr>
                </a:solidFill>
              </a:rPr>
              <a:t>have registered</a:t>
            </a:r>
            <a:r>
              <a:rPr lang="en-CA" sz="1900" b="1" dirty="0" smtClean="0">
                <a:solidFill>
                  <a:schemeClr val="tx2">
                    <a:lumMod val="50000"/>
                  </a:schemeClr>
                </a:solidFill>
              </a:rPr>
              <a:t> a tax arrears certificate</a:t>
            </a:r>
          </a:p>
          <a:p>
            <a:pPr lvl="1" eaLnBrk="1" fontAlgn="auto" hangingPunct="1">
              <a:spcAft>
                <a:spcPts val="0"/>
              </a:spcAft>
              <a:buFont typeface="Arial" pitchFamily="34" charset="0"/>
              <a:buChar char="•"/>
              <a:defRPr/>
            </a:pPr>
            <a:r>
              <a:rPr lang="en-CA" sz="1500" dirty="0">
                <a:solidFill>
                  <a:schemeClr val="tx2">
                    <a:lumMod val="50000"/>
                  </a:schemeClr>
                </a:solidFill>
              </a:rPr>
              <a:t>No</a:t>
            </a:r>
            <a:r>
              <a:rPr lang="en-CA" sz="1500" dirty="0" smtClean="0">
                <a:solidFill>
                  <a:schemeClr val="tx2">
                    <a:lumMod val="50000"/>
                  </a:schemeClr>
                </a:solidFill>
              </a:rPr>
              <a:t>, you cannot accept a partial payment </a:t>
            </a:r>
            <a:br>
              <a:rPr lang="en-CA" sz="1500" dirty="0" smtClean="0">
                <a:solidFill>
                  <a:schemeClr val="tx2">
                    <a:lumMod val="50000"/>
                  </a:schemeClr>
                </a:solidFill>
              </a:rPr>
            </a:br>
            <a:r>
              <a:rPr lang="en-CA" sz="1500" dirty="0" smtClean="0">
                <a:solidFill>
                  <a:schemeClr val="tx2">
                    <a:lumMod val="50000"/>
                  </a:schemeClr>
                </a:solidFill>
              </a:rPr>
              <a:t/>
            </a:r>
            <a:br>
              <a:rPr lang="en-CA" sz="1500" dirty="0" smtClean="0">
                <a:solidFill>
                  <a:schemeClr val="tx2">
                    <a:lumMod val="50000"/>
                  </a:schemeClr>
                </a:solidFill>
              </a:rPr>
            </a:br>
            <a:r>
              <a:rPr lang="en-CA" sz="1500" b="1" dirty="0" smtClean="0">
                <a:solidFill>
                  <a:schemeClr val="tx2">
                    <a:lumMod val="50000"/>
                  </a:schemeClr>
                </a:solidFill>
              </a:rPr>
              <a:t>(347(3)) </a:t>
            </a:r>
            <a:r>
              <a:rPr lang="en-US" sz="1600" b="1" dirty="0"/>
              <a:t> </a:t>
            </a:r>
            <a:r>
              <a:rPr lang="en-US" sz="1600" b="1" dirty="0" smtClean="0"/>
              <a:t>”No </a:t>
            </a:r>
            <a:r>
              <a:rPr lang="en-US" sz="1600" b="1" dirty="0"/>
              <a:t>part payment shall be accepted on account of taxes in respect of which a tax arrears certificate is registered under this Act except under an extension agreement entered into </a:t>
            </a:r>
            <a:r>
              <a:rPr lang="en-US" sz="1600" b="1" dirty="0" smtClean="0"/>
              <a:t>under section 378.”</a:t>
            </a:r>
            <a:r>
              <a:rPr lang="en-CA" dirty="0" smtClean="0"/>
              <a:t/>
            </a:r>
            <a:br>
              <a:rPr lang="en-CA" dirty="0" smtClean="0"/>
            </a:br>
            <a:r>
              <a:rPr lang="en-CA" dirty="0"/>
              <a:t/>
            </a:r>
            <a:br>
              <a:rPr lang="en-CA" dirty="0"/>
            </a:br>
            <a:r>
              <a:rPr lang="en-CA" sz="1400" dirty="0" smtClean="0"/>
              <a:t>(We’ll discuss extension agreements shortly)</a:t>
            </a:r>
            <a:endParaRPr lang="en-CA" dirty="0"/>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78918"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4251844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fontScale="90000"/>
          </a:bodyPr>
          <a:lstStyle/>
          <a:p>
            <a:pPr eaLnBrk="1" fontAlgn="auto" hangingPunct="1">
              <a:spcAft>
                <a:spcPts val="0"/>
              </a:spcAft>
              <a:defRPr/>
            </a:pPr>
            <a:r>
              <a:rPr lang="en-CA" sz="2400" b="1" dirty="0" smtClean="0">
                <a:solidFill>
                  <a:schemeClr val="tx2">
                    <a:lumMod val="50000"/>
                  </a:schemeClr>
                </a:solidFill>
              </a:rPr>
              <a:t>Form 1—Notice of Registration of Tax Arrears Certificate </a:t>
            </a:r>
            <a:br>
              <a:rPr lang="en-CA" sz="2400" b="1" dirty="0" smtClean="0">
                <a:solidFill>
                  <a:schemeClr val="tx2">
                    <a:lumMod val="50000"/>
                  </a:schemeClr>
                </a:solidFill>
              </a:rPr>
            </a:br>
            <a:r>
              <a:rPr lang="en-CA" sz="2400" b="1" dirty="0" smtClean="0">
                <a:solidFill>
                  <a:schemeClr val="tx2">
                    <a:lumMod val="50000"/>
                  </a:schemeClr>
                </a:solidFill>
              </a:rPr>
              <a:t>(“</a:t>
            </a:r>
            <a:r>
              <a:rPr lang="en-CA" sz="2400" b="1" i="1" dirty="0" smtClean="0">
                <a:solidFill>
                  <a:schemeClr val="tx2">
                    <a:lumMod val="50000"/>
                  </a:schemeClr>
                </a:solidFill>
              </a:rPr>
              <a:t>First Notices”)</a:t>
            </a:r>
            <a:endParaRPr lang="en-CA" sz="2400" b="1" dirty="0">
              <a:solidFill>
                <a:schemeClr val="tx2">
                  <a:lumMod val="50000"/>
                </a:schemeClr>
              </a:solidFill>
            </a:endParaRPr>
          </a:p>
        </p:txBody>
      </p:sp>
      <p:sp>
        <p:nvSpPr>
          <p:cNvPr id="3" name="Content Placeholder 2"/>
          <p:cNvSpPr>
            <a:spLocks noGrp="1"/>
          </p:cNvSpPr>
          <p:nvPr>
            <p:ph idx="1"/>
          </p:nvPr>
        </p:nvSpPr>
        <p:spPr>
          <a:xfrm>
            <a:off x="467544" y="2132856"/>
            <a:ext cx="8229600" cy="3313113"/>
          </a:xfrm>
        </p:spPr>
        <p:txBody>
          <a:bodyPr rtlCol="0">
            <a:normAutofit/>
          </a:bodyPr>
          <a:lstStyle/>
          <a:p>
            <a:pPr eaLnBrk="1" fontAlgn="auto" hangingPunct="1">
              <a:spcAft>
                <a:spcPts val="0"/>
              </a:spcAft>
              <a:buFont typeface="Arial" pitchFamily="34" charset="0"/>
              <a:buChar char="•"/>
              <a:defRPr/>
            </a:pPr>
            <a:r>
              <a:rPr lang="en-CA" sz="1800" b="1" dirty="0" smtClean="0">
                <a:solidFill>
                  <a:schemeClr val="tx2">
                    <a:lumMod val="50000"/>
                  </a:schemeClr>
                </a:solidFill>
              </a:rPr>
              <a:t>Within 60 days of registration, prepare and send First Notices to </a:t>
            </a:r>
            <a:r>
              <a:rPr lang="en-CA" sz="1800" b="1" i="1" dirty="0" smtClean="0">
                <a:solidFill>
                  <a:schemeClr val="tx2">
                    <a:lumMod val="50000"/>
                  </a:schemeClr>
                </a:solidFill>
              </a:rPr>
              <a:t>Interested Parties </a:t>
            </a:r>
            <a:r>
              <a:rPr lang="en-CA" sz="1400" dirty="0" smtClean="0">
                <a:solidFill>
                  <a:schemeClr val="tx2">
                    <a:lumMod val="50000"/>
                  </a:schemeClr>
                </a:solidFill>
              </a:rPr>
              <a:t>(374(1))</a:t>
            </a:r>
            <a:br>
              <a:rPr lang="en-CA" sz="1400" dirty="0" smtClean="0">
                <a:solidFill>
                  <a:schemeClr val="tx2">
                    <a:lumMod val="50000"/>
                  </a:schemeClr>
                </a:solidFill>
              </a:rPr>
            </a:br>
            <a:endParaRPr lang="en-CA" sz="1400" dirty="0" smtClean="0">
              <a:solidFill>
                <a:schemeClr val="tx2">
                  <a:lumMod val="50000"/>
                </a:schemeClr>
              </a:solidFill>
            </a:endParaRPr>
          </a:p>
          <a:p>
            <a:pPr lvl="1" eaLnBrk="1" fontAlgn="auto" hangingPunct="1">
              <a:spcAft>
                <a:spcPts val="0"/>
              </a:spcAft>
              <a:buFont typeface="Arial" pitchFamily="34" charset="0"/>
              <a:buChar char="•"/>
              <a:defRPr/>
            </a:pPr>
            <a:r>
              <a:rPr lang="en-CA" sz="1400" dirty="0" smtClean="0">
                <a:solidFill>
                  <a:schemeClr val="tx2">
                    <a:lumMod val="50000"/>
                  </a:schemeClr>
                </a:solidFill>
              </a:rPr>
              <a:t>By personal delivery or registered mail (381(1))</a:t>
            </a:r>
            <a:br>
              <a:rPr lang="en-CA" sz="1400" dirty="0" smtClean="0">
                <a:solidFill>
                  <a:schemeClr val="tx2">
                    <a:lumMod val="50000"/>
                  </a:schemeClr>
                </a:solidFill>
              </a:rPr>
            </a:br>
            <a:endParaRPr lang="en-CA" sz="1400" i="1" dirty="0">
              <a:solidFill>
                <a:schemeClr val="tx2">
                  <a:lumMod val="50000"/>
                </a:schemeClr>
              </a:solidFill>
            </a:endParaRPr>
          </a:p>
          <a:p>
            <a:pPr marL="457200" lvl="1" indent="0" eaLnBrk="1" fontAlgn="auto" hangingPunct="1">
              <a:spcAft>
                <a:spcPts val="0"/>
              </a:spcAft>
              <a:buNone/>
              <a:defRPr/>
            </a:pPr>
            <a:r>
              <a:rPr lang="en-CA" sz="1600" dirty="0" smtClean="0">
                <a:solidFill>
                  <a:schemeClr val="tx2">
                    <a:lumMod val="50000"/>
                  </a:schemeClr>
                </a:solidFill>
              </a:rPr>
              <a:t/>
            </a:r>
            <a:br>
              <a:rPr lang="en-CA" sz="1600" dirty="0" smtClean="0">
                <a:solidFill>
                  <a:schemeClr val="tx2">
                    <a:lumMod val="50000"/>
                  </a:schemeClr>
                </a:solidFill>
              </a:rPr>
            </a:br>
            <a:endParaRPr lang="en-CA" sz="2000" b="1" dirty="0" smtClean="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63747"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123234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79CF4E9-569F-4FB5-9EA4-1744A7E63B60}" type="slidenum">
              <a:rPr lang="en-CA" smtClean="0"/>
              <a:pPr>
                <a:defRPr/>
              </a:pPr>
              <a:t>20</a:t>
            </a:fld>
            <a:endParaRPr lang="en-CA"/>
          </a:p>
        </p:txBody>
      </p:sp>
      <p:pic>
        <p:nvPicPr>
          <p:cNvPr id="86020" name="Picture 4"/>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5439" r="5439"/>
          <a:stretch>
            <a:fillRect/>
          </a:stretch>
        </p:blipFill>
        <p:spPr bwMode="auto">
          <a:xfrm>
            <a:off x="1763688" y="612775"/>
            <a:ext cx="5616624" cy="598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23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3200" b="1" dirty="0" smtClean="0">
                <a:solidFill>
                  <a:schemeClr val="tx2">
                    <a:lumMod val="50000"/>
                  </a:schemeClr>
                </a:solidFill>
              </a:rPr>
              <a:t>You can make notes if you like...	</a:t>
            </a:r>
            <a:endParaRPr lang="en-CA" sz="2700" b="1" dirty="0">
              <a:solidFill>
                <a:schemeClr val="tx2">
                  <a:lumMod val="50000"/>
                </a:schemeClr>
              </a:solidFill>
            </a:endParaRPr>
          </a:p>
        </p:txBody>
      </p:sp>
      <p:sp>
        <p:nvSpPr>
          <p:cNvPr id="3" name="Content Placeholder 2"/>
          <p:cNvSpPr>
            <a:spLocks noGrp="1"/>
          </p:cNvSpPr>
          <p:nvPr>
            <p:ph idx="1"/>
          </p:nvPr>
        </p:nvSpPr>
        <p:spPr>
          <a:xfrm>
            <a:off x="467544" y="2132856"/>
            <a:ext cx="8229600" cy="3313113"/>
          </a:xfrm>
        </p:spPr>
        <p:txBody>
          <a:bodyPr rtlCol="0">
            <a:normAutofit fontScale="55000" lnSpcReduction="20000"/>
          </a:bodyPr>
          <a:lstStyle/>
          <a:p>
            <a:pPr marL="0" indent="0" eaLnBrk="1" fontAlgn="auto" hangingPunct="1">
              <a:spcAft>
                <a:spcPts val="0"/>
              </a:spcAft>
              <a:buNone/>
              <a:defRPr/>
            </a:pPr>
            <a:r>
              <a:rPr lang="en-CA" sz="3800" b="1" dirty="0" smtClean="0">
                <a:solidFill>
                  <a:schemeClr val="tx2">
                    <a:lumMod val="50000"/>
                  </a:schemeClr>
                </a:solidFill>
              </a:rPr>
              <a:t>…or you can download this presentation at</a:t>
            </a:r>
            <a:r>
              <a:rPr lang="en-CA" sz="2000" dirty="0" smtClean="0">
                <a:solidFill>
                  <a:schemeClr val="tx2">
                    <a:lumMod val="50000"/>
                  </a:schemeClr>
                </a:solidFill>
              </a:rPr>
              <a:t/>
            </a:r>
            <a:br>
              <a:rPr lang="en-CA" sz="2000" dirty="0" smtClean="0">
                <a:solidFill>
                  <a:schemeClr val="tx2">
                    <a:lumMod val="50000"/>
                  </a:schemeClr>
                </a:solidFill>
              </a:rPr>
            </a:br>
            <a:endParaRPr lang="en-CA" sz="2000" dirty="0" smtClean="0">
              <a:solidFill>
                <a:schemeClr val="tx2">
                  <a:lumMod val="50000"/>
                </a:schemeClr>
              </a:solidFill>
            </a:endParaRPr>
          </a:p>
          <a:p>
            <a:pPr marL="0" indent="0" eaLnBrk="1" fontAlgn="auto" hangingPunct="1">
              <a:spcAft>
                <a:spcPts val="0"/>
              </a:spcAft>
              <a:buNone/>
              <a:defRPr/>
            </a:pPr>
            <a:r>
              <a:rPr lang="en-CA" sz="4000" dirty="0" smtClean="0">
                <a:solidFill>
                  <a:schemeClr val="tx2">
                    <a:lumMod val="50000"/>
                  </a:schemeClr>
                </a:solidFill>
              </a:rPr>
              <a:t/>
            </a:r>
            <a:br>
              <a:rPr lang="en-CA" sz="4000" dirty="0" smtClean="0">
                <a:solidFill>
                  <a:schemeClr val="tx2">
                    <a:lumMod val="50000"/>
                  </a:schemeClr>
                </a:solidFill>
              </a:rPr>
            </a:br>
            <a:r>
              <a:rPr lang="en-CA" sz="5100" dirty="0" smtClean="0">
                <a:solidFill>
                  <a:schemeClr val="tx2">
                    <a:lumMod val="50000"/>
                  </a:schemeClr>
                </a:solidFill>
              </a:rPr>
              <a:t>Realtax.ca</a:t>
            </a:r>
            <a:br>
              <a:rPr lang="en-CA" sz="5100" dirty="0" smtClean="0">
                <a:solidFill>
                  <a:schemeClr val="tx2">
                    <a:lumMod val="50000"/>
                  </a:schemeClr>
                </a:solidFill>
              </a:rPr>
            </a:br>
            <a:r>
              <a:rPr lang="en-CA" sz="5100" dirty="0" smtClean="0">
                <a:solidFill>
                  <a:schemeClr val="tx2">
                    <a:lumMod val="50000"/>
                  </a:schemeClr>
                </a:solidFill>
              </a:rPr>
              <a:t/>
            </a:r>
            <a:br>
              <a:rPr lang="en-CA" sz="5100" dirty="0" smtClean="0">
                <a:solidFill>
                  <a:schemeClr val="tx2">
                    <a:lumMod val="50000"/>
                  </a:schemeClr>
                </a:solidFill>
              </a:rPr>
            </a:br>
            <a:r>
              <a:rPr lang="en-CA" sz="5100" dirty="0" smtClean="0">
                <a:solidFill>
                  <a:schemeClr val="tx2">
                    <a:lumMod val="50000"/>
                  </a:schemeClr>
                </a:solidFill>
              </a:rPr>
              <a:t>	Resources</a:t>
            </a:r>
            <a:br>
              <a:rPr lang="en-CA" sz="5100" dirty="0" smtClean="0">
                <a:solidFill>
                  <a:schemeClr val="tx2">
                    <a:lumMod val="50000"/>
                  </a:schemeClr>
                </a:solidFill>
              </a:rPr>
            </a:br>
            <a:r>
              <a:rPr lang="en-CA" sz="5100" dirty="0" smtClean="0">
                <a:solidFill>
                  <a:schemeClr val="tx2">
                    <a:lumMod val="50000"/>
                  </a:schemeClr>
                </a:solidFill>
              </a:rPr>
              <a:t/>
            </a:r>
            <a:br>
              <a:rPr lang="en-CA" sz="5100" dirty="0" smtClean="0">
                <a:solidFill>
                  <a:schemeClr val="tx2">
                    <a:lumMod val="50000"/>
                  </a:schemeClr>
                </a:solidFill>
              </a:rPr>
            </a:br>
            <a:r>
              <a:rPr lang="en-CA" sz="5100" dirty="0" smtClean="0">
                <a:solidFill>
                  <a:schemeClr val="tx2">
                    <a:lumMod val="50000"/>
                  </a:schemeClr>
                </a:solidFill>
              </a:rPr>
              <a:t>		Tax </a:t>
            </a:r>
            <a:r>
              <a:rPr lang="en-CA" sz="5100" dirty="0">
                <a:solidFill>
                  <a:schemeClr val="tx2">
                    <a:lumMod val="50000"/>
                  </a:schemeClr>
                </a:solidFill>
              </a:rPr>
              <a:t>Registrations 101</a:t>
            </a:r>
            <a:r>
              <a:rPr lang="en-CA" sz="5100" dirty="0" smtClean="0">
                <a:solidFill>
                  <a:schemeClr val="tx2">
                    <a:lumMod val="50000"/>
                  </a:schemeClr>
                </a:solidFill>
              </a:rPr>
              <a:t/>
            </a:r>
            <a:br>
              <a:rPr lang="en-CA" sz="5100" dirty="0" smtClean="0">
                <a:solidFill>
                  <a:schemeClr val="tx2">
                    <a:lumMod val="50000"/>
                  </a:schemeClr>
                </a:solidFill>
              </a:rPr>
            </a:br>
            <a:r>
              <a:rPr lang="en-CA" sz="2000" dirty="0" smtClean="0">
                <a:solidFill>
                  <a:schemeClr val="tx2">
                    <a:lumMod val="50000"/>
                  </a:schemeClr>
                </a:solidFill>
              </a:rPr>
              <a:t/>
            </a:r>
            <a:br>
              <a:rPr lang="en-CA" sz="2000" dirty="0" smtClean="0">
                <a:solidFill>
                  <a:schemeClr val="tx2">
                    <a:lumMod val="50000"/>
                  </a:schemeClr>
                </a:solidFill>
              </a:rPr>
            </a:br>
            <a:r>
              <a:rPr lang="en-CA" sz="2000" dirty="0">
                <a:solidFill>
                  <a:schemeClr val="tx2">
                    <a:lumMod val="50000"/>
                  </a:schemeClr>
                </a:solidFill>
              </a:rPr>
              <a:t/>
            </a:r>
            <a:br>
              <a:rPr lang="en-CA" sz="2000" dirty="0">
                <a:solidFill>
                  <a:schemeClr val="tx2">
                    <a:lumMod val="50000"/>
                  </a:schemeClr>
                </a:solidFill>
              </a:rPr>
            </a:br>
            <a:r>
              <a:rPr lang="en-CA" sz="2000" i="1" dirty="0" smtClean="0">
                <a:solidFill>
                  <a:schemeClr val="tx2">
                    <a:lumMod val="50000"/>
                  </a:schemeClr>
                </a:solidFill>
              </a:rPr>
              <a:t/>
            </a:r>
            <a:br>
              <a:rPr lang="en-CA" sz="2000" i="1" dirty="0" smtClean="0">
                <a:solidFill>
                  <a:schemeClr val="tx2">
                    <a:lumMod val="50000"/>
                  </a:schemeClr>
                </a:solidFill>
              </a:rPr>
            </a:br>
            <a:r>
              <a:rPr lang="en-CA" sz="2400" i="1" dirty="0">
                <a:solidFill>
                  <a:schemeClr val="tx2">
                    <a:lumMod val="50000"/>
                  </a:schemeClr>
                </a:solidFill>
              </a:rPr>
              <a:t/>
            </a:r>
            <a:br>
              <a:rPr lang="en-CA" sz="2400" i="1" dirty="0">
                <a:solidFill>
                  <a:schemeClr val="tx2">
                    <a:lumMod val="50000"/>
                  </a:schemeClr>
                </a:solidFill>
              </a:rPr>
            </a:br>
            <a:endParaRPr lang="en-CA" sz="2400" dirty="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57629"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1355045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2400" b="1" dirty="0" smtClean="0">
                <a:solidFill>
                  <a:schemeClr val="tx2">
                    <a:lumMod val="50000"/>
                  </a:schemeClr>
                </a:solidFill>
              </a:rPr>
              <a:t>Form 2—Statutory Declaration Regarding Sending of Notice </a:t>
            </a:r>
            <a:r>
              <a:rPr lang="en-CA" sz="1600" dirty="0" smtClean="0">
                <a:solidFill>
                  <a:schemeClr val="tx2">
                    <a:lumMod val="50000"/>
                  </a:schemeClr>
                </a:solidFill>
              </a:rPr>
              <a:t>(374(3))</a:t>
            </a:r>
            <a:endParaRPr lang="en-CA" sz="1600" dirty="0">
              <a:solidFill>
                <a:schemeClr val="tx2">
                  <a:lumMod val="50000"/>
                </a:schemeClr>
              </a:solidFill>
            </a:endParaRPr>
          </a:p>
        </p:txBody>
      </p:sp>
      <p:sp>
        <p:nvSpPr>
          <p:cNvPr id="3" name="Content Placeholder 2"/>
          <p:cNvSpPr>
            <a:spLocks noGrp="1"/>
          </p:cNvSpPr>
          <p:nvPr>
            <p:ph idx="1"/>
          </p:nvPr>
        </p:nvSpPr>
        <p:spPr>
          <a:xfrm>
            <a:off x="467544" y="2132856"/>
            <a:ext cx="8229600" cy="3313113"/>
          </a:xfrm>
        </p:spPr>
        <p:txBody>
          <a:bodyPr rtlCol="0">
            <a:normAutofit/>
          </a:bodyPr>
          <a:lstStyle/>
          <a:p>
            <a:pPr eaLnBrk="1" fontAlgn="auto" hangingPunct="1">
              <a:spcAft>
                <a:spcPts val="0"/>
              </a:spcAft>
              <a:buFont typeface="Arial" pitchFamily="34" charset="0"/>
              <a:buChar char="•"/>
              <a:defRPr/>
            </a:pPr>
            <a:r>
              <a:rPr lang="en-CA" sz="1800" dirty="0" smtClean="0">
                <a:solidFill>
                  <a:schemeClr val="tx2">
                    <a:lumMod val="50000"/>
                  </a:schemeClr>
                </a:solidFill>
              </a:rPr>
              <a:t>Sets out names, addresses, nature of interest, date notice was sent</a:t>
            </a:r>
            <a:r>
              <a:rPr lang="en-CA" sz="1800" i="1" dirty="0">
                <a:solidFill>
                  <a:schemeClr val="tx2">
                    <a:lumMod val="50000"/>
                  </a:schemeClr>
                </a:solidFill>
              </a:rPr>
              <a:t/>
            </a:r>
            <a:br>
              <a:rPr lang="en-CA" sz="1800" i="1" dirty="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r>
              <a:rPr lang="en-CA" sz="1800" dirty="0" smtClean="0">
                <a:solidFill>
                  <a:schemeClr val="tx2">
                    <a:lumMod val="50000"/>
                  </a:schemeClr>
                </a:solidFill>
              </a:rPr>
              <a:t>Must be signed and commissioned</a:t>
            </a:r>
            <a:br>
              <a:rPr lang="en-CA" sz="1800" dirty="0" smtClean="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r>
              <a:rPr lang="en-CA" sz="1800" dirty="0" smtClean="0">
                <a:solidFill>
                  <a:schemeClr val="tx2">
                    <a:lumMod val="50000"/>
                  </a:schemeClr>
                </a:solidFill>
              </a:rPr>
              <a:t>Does not have to be registered on title</a:t>
            </a:r>
            <a:br>
              <a:rPr lang="en-CA" sz="1800" dirty="0" smtClean="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r>
              <a:rPr lang="en-CA" sz="1800" dirty="0" smtClean="0">
                <a:solidFill>
                  <a:schemeClr val="tx2">
                    <a:lumMod val="50000"/>
                  </a:schemeClr>
                </a:solidFill>
              </a:rPr>
              <a:t>If someone asks to inspect it, you must allow them to do so (374(4))</a:t>
            </a:r>
            <a:endParaRPr lang="en-CA" sz="1600" dirty="0" smtClean="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64766"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3227533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79CF4E9-569F-4FB5-9EA4-1744A7E63B60}" type="slidenum">
              <a:rPr lang="en-CA" smtClean="0"/>
              <a:pPr>
                <a:defRPr/>
              </a:pPr>
              <a:t>22</a:t>
            </a:fld>
            <a:endParaRPr lang="en-CA"/>
          </a:p>
        </p:txBody>
      </p:sp>
      <p:pic>
        <p:nvPicPr>
          <p:cNvPr id="83975" name="Picture 7"/>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4656" b="4656"/>
          <a:stretch>
            <a:fillRect/>
          </a:stretch>
        </p:blipFill>
        <p:spPr bwMode="auto">
          <a:xfrm>
            <a:off x="1331640" y="620688"/>
            <a:ext cx="6480720" cy="590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215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2400" b="1" dirty="0" smtClean="0">
                <a:solidFill>
                  <a:schemeClr val="tx2">
                    <a:lumMod val="50000"/>
                  </a:schemeClr>
                </a:solidFill>
              </a:rPr>
              <a:t>Form 3—Final Notice </a:t>
            </a:r>
            <a:r>
              <a:rPr lang="en-CA" sz="1400" dirty="0" smtClean="0">
                <a:solidFill>
                  <a:schemeClr val="tx2">
                    <a:lumMod val="50000"/>
                  </a:schemeClr>
                </a:solidFill>
              </a:rPr>
              <a:t>(379(1))</a:t>
            </a:r>
            <a:endParaRPr lang="en-CA" sz="2400" b="1" dirty="0">
              <a:solidFill>
                <a:schemeClr val="tx2">
                  <a:lumMod val="50000"/>
                </a:schemeClr>
              </a:solidFill>
            </a:endParaRPr>
          </a:p>
        </p:txBody>
      </p:sp>
      <p:sp>
        <p:nvSpPr>
          <p:cNvPr id="3" name="Content Placeholder 2"/>
          <p:cNvSpPr>
            <a:spLocks noGrp="1"/>
          </p:cNvSpPr>
          <p:nvPr>
            <p:ph idx="1"/>
          </p:nvPr>
        </p:nvSpPr>
        <p:spPr>
          <a:xfrm>
            <a:off x="467544" y="2132856"/>
            <a:ext cx="8229600" cy="3313113"/>
          </a:xfrm>
        </p:spPr>
        <p:txBody>
          <a:bodyPr rtlCol="0">
            <a:normAutofit/>
          </a:bodyPr>
          <a:lstStyle/>
          <a:p>
            <a:pPr eaLnBrk="1" fontAlgn="auto" hangingPunct="1">
              <a:spcAft>
                <a:spcPts val="0"/>
              </a:spcAft>
              <a:buFont typeface="Arial" pitchFamily="34" charset="0"/>
              <a:buChar char="•"/>
              <a:defRPr/>
            </a:pPr>
            <a:r>
              <a:rPr lang="en-CA" sz="1800" dirty="0" smtClean="0">
                <a:solidFill>
                  <a:schemeClr val="tx2">
                    <a:lumMod val="50000"/>
                  </a:schemeClr>
                </a:solidFill>
              </a:rPr>
              <a:t>If the taxes have not yet been paid, must be sent 280 and 310 days after the registration of the tax arrears certificate</a:t>
            </a:r>
            <a:br>
              <a:rPr lang="en-CA" sz="1800" dirty="0" smtClean="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r>
              <a:rPr lang="en-CA" sz="1800" dirty="0" smtClean="0">
                <a:solidFill>
                  <a:schemeClr val="tx2">
                    <a:lumMod val="50000"/>
                  </a:schemeClr>
                </a:solidFill>
              </a:rPr>
              <a:t>Must be sent to the parties who were entitled to receive First Notices</a:t>
            </a:r>
            <a:br>
              <a:rPr lang="en-CA" sz="1800" dirty="0" smtClean="0">
                <a:solidFill>
                  <a:schemeClr val="tx2">
                    <a:lumMod val="50000"/>
                  </a:schemeClr>
                </a:solidFill>
              </a:rPr>
            </a:br>
            <a:endParaRPr lang="en-CA" sz="1800" b="1" i="1" dirty="0" smtClean="0">
              <a:solidFill>
                <a:schemeClr val="tx2">
                  <a:lumMod val="50000"/>
                </a:schemeClr>
              </a:solidFill>
            </a:endParaRPr>
          </a:p>
          <a:p>
            <a:pPr eaLnBrk="1" fontAlgn="auto" hangingPunct="1">
              <a:spcAft>
                <a:spcPts val="0"/>
              </a:spcAft>
              <a:buFont typeface="Arial" pitchFamily="34" charset="0"/>
              <a:buChar char="•"/>
              <a:defRPr/>
            </a:pPr>
            <a:r>
              <a:rPr lang="en-CA" sz="1800" dirty="0" smtClean="0">
                <a:solidFill>
                  <a:schemeClr val="tx2">
                    <a:lumMod val="50000"/>
                  </a:schemeClr>
                </a:solidFill>
              </a:rPr>
              <a:t>Update the searches before you prepare the Final Notices</a:t>
            </a:r>
          </a:p>
          <a:p>
            <a:pPr lvl="1" eaLnBrk="1" fontAlgn="auto" hangingPunct="1">
              <a:spcAft>
                <a:spcPts val="0"/>
              </a:spcAft>
              <a:buFont typeface="Arial" pitchFamily="34" charset="0"/>
              <a:buChar char="•"/>
              <a:defRPr/>
            </a:pPr>
            <a:r>
              <a:rPr lang="en-CA" sz="1400" dirty="0" smtClean="0">
                <a:solidFill>
                  <a:schemeClr val="tx2">
                    <a:lumMod val="50000"/>
                  </a:schemeClr>
                </a:solidFill>
              </a:rPr>
              <a:t>Need to know if any interested parties have a new address</a:t>
            </a:r>
            <a:r>
              <a:rPr lang="en-CA" sz="1400" b="1" i="1" dirty="0">
                <a:solidFill>
                  <a:schemeClr val="tx2">
                    <a:lumMod val="50000"/>
                  </a:schemeClr>
                </a:solidFill>
              </a:rPr>
              <a:t/>
            </a:r>
            <a:br>
              <a:rPr lang="en-CA" sz="1400" b="1" i="1" dirty="0">
                <a:solidFill>
                  <a:schemeClr val="tx2">
                    <a:lumMod val="50000"/>
                  </a:schemeClr>
                </a:solidFill>
              </a:rPr>
            </a:br>
            <a:endParaRPr lang="en-CA" sz="1400" b="1" i="1" dirty="0" smtClean="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67811"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70466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79CF4E9-569F-4FB5-9EA4-1744A7E63B60}" type="slidenum">
              <a:rPr lang="en-CA" smtClean="0"/>
              <a:pPr>
                <a:defRPr/>
              </a:pPr>
              <a:t>24</a:t>
            </a:fld>
            <a:endParaRPr lang="en-CA"/>
          </a:p>
        </p:txBody>
      </p:sp>
      <p:pic>
        <p:nvPicPr>
          <p:cNvPr id="87044" name="Picture 4"/>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5439" r="5439"/>
          <a:stretch>
            <a:fillRect/>
          </a:stretch>
        </p:blipFill>
        <p:spPr bwMode="auto">
          <a:xfrm>
            <a:off x="2051720" y="620713"/>
            <a:ext cx="5328592" cy="598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188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2400" b="1" dirty="0" smtClean="0">
                <a:solidFill>
                  <a:schemeClr val="tx2">
                    <a:lumMod val="50000"/>
                  </a:schemeClr>
                </a:solidFill>
              </a:rPr>
              <a:t>Extension Agreements </a:t>
            </a:r>
            <a:r>
              <a:rPr lang="en-CA" sz="1600" dirty="0" smtClean="0">
                <a:solidFill>
                  <a:schemeClr val="tx2">
                    <a:lumMod val="50000"/>
                  </a:schemeClr>
                </a:solidFill>
              </a:rPr>
              <a:t>(378(1))</a:t>
            </a:r>
            <a:endParaRPr lang="en-CA" sz="1600" dirty="0">
              <a:solidFill>
                <a:schemeClr val="tx2">
                  <a:lumMod val="50000"/>
                </a:schemeClr>
              </a:solidFill>
            </a:endParaRPr>
          </a:p>
        </p:txBody>
      </p:sp>
      <p:sp>
        <p:nvSpPr>
          <p:cNvPr id="3" name="Content Placeholder 2"/>
          <p:cNvSpPr>
            <a:spLocks noGrp="1"/>
          </p:cNvSpPr>
          <p:nvPr>
            <p:ph idx="1"/>
          </p:nvPr>
        </p:nvSpPr>
        <p:spPr>
          <a:xfrm>
            <a:off x="467544" y="2132856"/>
            <a:ext cx="8229600" cy="3313113"/>
          </a:xfrm>
        </p:spPr>
        <p:txBody>
          <a:bodyPr rtlCol="0">
            <a:normAutofit fontScale="85000" lnSpcReduction="10000"/>
          </a:bodyPr>
          <a:lstStyle/>
          <a:p>
            <a:pPr eaLnBrk="1" fontAlgn="auto" hangingPunct="1">
              <a:spcAft>
                <a:spcPts val="0"/>
              </a:spcAft>
              <a:buFont typeface="Arial" pitchFamily="34" charset="0"/>
              <a:buChar char="•"/>
              <a:defRPr/>
            </a:pPr>
            <a:r>
              <a:rPr lang="en-CA" sz="1800" dirty="0" smtClean="0">
                <a:solidFill>
                  <a:schemeClr val="tx2">
                    <a:lumMod val="50000"/>
                  </a:schemeClr>
                </a:solidFill>
              </a:rPr>
              <a:t>Before the expiry of the </a:t>
            </a:r>
            <a:r>
              <a:rPr lang="en-CA" sz="1800" i="1" dirty="0" smtClean="0">
                <a:solidFill>
                  <a:schemeClr val="tx2">
                    <a:lumMod val="50000"/>
                  </a:schemeClr>
                </a:solidFill>
              </a:rPr>
              <a:t>one-year period </a:t>
            </a:r>
            <a:r>
              <a:rPr lang="en-CA" sz="1800" dirty="0" smtClean="0">
                <a:solidFill>
                  <a:schemeClr val="tx2">
                    <a:lumMod val="50000"/>
                  </a:schemeClr>
                </a:solidFill>
              </a:rPr>
              <a:t/>
            </a:r>
            <a:br>
              <a:rPr lang="en-CA" sz="1800" dirty="0" smtClean="0">
                <a:solidFill>
                  <a:schemeClr val="tx2">
                    <a:lumMod val="50000"/>
                  </a:schemeClr>
                </a:solidFill>
              </a:rPr>
            </a:br>
            <a:r>
              <a:rPr lang="en-CA" sz="1800" dirty="0" smtClean="0">
                <a:solidFill>
                  <a:schemeClr val="tx2">
                    <a:lumMod val="50000"/>
                  </a:schemeClr>
                </a:solidFill>
              </a:rPr>
              <a:t/>
            </a:r>
            <a:br>
              <a:rPr lang="en-CA" sz="1800" dirty="0" smtClean="0">
                <a:solidFill>
                  <a:schemeClr val="tx2">
                    <a:lumMod val="50000"/>
                  </a:schemeClr>
                </a:solidFill>
              </a:rPr>
            </a:br>
            <a:r>
              <a:rPr lang="en-CA" sz="1800" dirty="0" smtClean="0">
                <a:solidFill>
                  <a:schemeClr val="tx2">
                    <a:lumMod val="50000"/>
                  </a:schemeClr>
                </a:solidFill>
              </a:rPr>
              <a:t>	(that’s one year from the date of the registration of a tax arrears 	certificate)</a:t>
            </a:r>
            <a:br>
              <a:rPr lang="en-CA" sz="1800" dirty="0" smtClean="0">
                <a:solidFill>
                  <a:schemeClr val="tx2">
                    <a:lumMod val="50000"/>
                  </a:schemeClr>
                </a:solidFill>
              </a:rPr>
            </a:br>
            <a:r>
              <a:rPr lang="en-CA" sz="1800" dirty="0" smtClean="0">
                <a:solidFill>
                  <a:schemeClr val="tx2">
                    <a:lumMod val="50000"/>
                  </a:schemeClr>
                </a:solidFill>
              </a:rPr>
              <a:t/>
            </a:r>
            <a:br>
              <a:rPr lang="en-CA" sz="1800" dirty="0" smtClean="0">
                <a:solidFill>
                  <a:schemeClr val="tx2">
                    <a:lumMod val="50000"/>
                  </a:schemeClr>
                </a:solidFill>
              </a:rPr>
            </a:br>
            <a:r>
              <a:rPr lang="en-CA" sz="1800" dirty="0" smtClean="0">
                <a:solidFill>
                  <a:schemeClr val="tx2">
                    <a:lumMod val="50000"/>
                  </a:schemeClr>
                </a:solidFill>
              </a:rPr>
              <a:t>a municipality </a:t>
            </a:r>
            <a:r>
              <a:rPr lang="en-CA" sz="1800" b="1" i="1" u="sng" dirty="0" smtClean="0">
                <a:solidFill>
                  <a:schemeClr val="tx2">
                    <a:lumMod val="50000"/>
                  </a:schemeClr>
                </a:solidFill>
              </a:rPr>
              <a:t>may</a:t>
            </a:r>
            <a:r>
              <a:rPr lang="en-CA" sz="1800" dirty="0" smtClean="0">
                <a:solidFill>
                  <a:schemeClr val="tx2">
                    <a:lumMod val="50000"/>
                  </a:schemeClr>
                </a:solidFill>
              </a:rPr>
              <a:t> enter into an Extension Agreement with any of the following:</a:t>
            </a:r>
            <a:br>
              <a:rPr lang="en-CA" sz="1800" dirty="0" smtClean="0">
                <a:solidFill>
                  <a:schemeClr val="tx2">
                    <a:lumMod val="50000"/>
                  </a:schemeClr>
                </a:solidFill>
              </a:rPr>
            </a:br>
            <a:endParaRPr lang="en-CA" sz="1800" dirty="0" smtClean="0">
              <a:solidFill>
                <a:schemeClr val="tx2">
                  <a:lumMod val="50000"/>
                </a:schemeClr>
              </a:solidFill>
            </a:endParaRPr>
          </a:p>
          <a:p>
            <a:pPr lvl="1" eaLnBrk="1" fontAlgn="auto" hangingPunct="1">
              <a:spcAft>
                <a:spcPts val="0"/>
              </a:spcAft>
              <a:buFont typeface="Arial" pitchFamily="34" charset="0"/>
              <a:buChar char="•"/>
              <a:defRPr/>
            </a:pPr>
            <a:r>
              <a:rPr lang="en-CA" sz="1400" dirty="0" smtClean="0">
                <a:solidFill>
                  <a:schemeClr val="tx2">
                    <a:lumMod val="50000"/>
                  </a:schemeClr>
                </a:solidFill>
              </a:rPr>
              <a:t>Any owner of the land</a:t>
            </a:r>
          </a:p>
          <a:p>
            <a:pPr lvl="1" eaLnBrk="1" fontAlgn="auto" hangingPunct="1">
              <a:spcAft>
                <a:spcPts val="0"/>
              </a:spcAft>
              <a:buFont typeface="Arial" pitchFamily="34" charset="0"/>
              <a:buChar char="•"/>
              <a:defRPr/>
            </a:pPr>
            <a:r>
              <a:rPr lang="en-CA" sz="1400" dirty="0" smtClean="0">
                <a:solidFill>
                  <a:schemeClr val="tx2">
                    <a:lumMod val="50000"/>
                  </a:schemeClr>
                </a:solidFill>
              </a:rPr>
              <a:t>Spouse of any owner</a:t>
            </a:r>
          </a:p>
          <a:p>
            <a:pPr lvl="1" eaLnBrk="1" fontAlgn="auto" hangingPunct="1">
              <a:spcAft>
                <a:spcPts val="0"/>
              </a:spcAft>
              <a:buFont typeface="Arial" pitchFamily="34" charset="0"/>
              <a:buChar char="•"/>
              <a:defRPr/>
            </a:pPr>
            <a:r>
              <a:rPr lang="en-CA" sz="1400" dirty="0" smtClean="0">
                <a:solidFill>
                  <a:schemeClr val="tx2">
                    <a:lumMod val="50000"/>
                  </a:schemeClr>
                </a:solidFill>
              </a:rPr>
              <a:t>Any mortgagee</a:t>
            </a:r>
          </a:p>
          <a:p>
            <a:pPr lvl="1" eaLnBrk="1" fontAlgn="auto" hangingPunct="1">
              <a:spcAft>
                <a:spcPts val="0"/>
              </a:spcAft>
              <a:buFont typeface="Arial" pitchFamily="34" charset="0"/>
              <a:buChar char="•"/>
              <a:defRPr/>
            </a:pPr>
            <a:r>
              <a:rPr lang="en-CA" sz="1400" dirty="0" smtClean="0">
                <a:solidFill>
                  <a:schemeClr val="tx2">
                    <a:lumMod val="50000"/>
                  </a:schemeClr>
                </a:solidFill>
              </a:rPr>
              <a:t>Any tenant in occupation of the land</a:t>
            </a:r>
          </a:p>
          <a:p>
            <a:pPr lvl="1" eaLnBrk="1" fontAlgn="auto" hangingPunct="1">
              <a:spcAft>
                <a:spcPts val="0"/>
              </a:spcAft>
              <a:buFont typeface="Arial" pitchFamily="34" charset="0"/>
              <a:buChar char="•"/>
              <a:defRPr/>
            </a:pPr>
            <a:r>
              <a:rPr lang="en-CA" sz="1400" dirty="0" smtClean="0">
                <a:solidFill>
                  <a:schemeClr val="tx2">
                    <a:lumMod val="50000"/>
                  </a:schemeClr>
                </a:solidFill>
              </a:rPr>
              <a:t>Any person the treasurer is satisfied has an interest in the land</a:t>
            </a:r>
            <a:r>
              <a:rPr lang="en-CA" sz="1400" dirty="0">
                <a:solidFill>
                  <a:schemeClr val="tx2">
                    <a:lumMod val="50000"/>
                  </a:schemeClr>
                </a:solidFill>
              </a:rPr>
              <a:t/>
            </a:r>
            <a:br>
              <a:rPr lang="en-CA" sz="1400" dirty="0">
                <a:solidFill>
                  <a:schemeClr val="tx2">
                    <a:lumMod val="50000"/>
                  </a:schemeClr>
                </a:solidFill>
              </a:rPr>
            </a:br>
            <a:endParaRPr lang="en-CA" sz="1400" dirty="0" smtClean="0">
              <a:solidFill>
                <a:schemeClr val="tx2">
                  <a:lumMod val="50000"/>
                </a:schemeClr>
              </a:solidFill>
            </a:endParaRPr>
          </a:p>
          <a:p>
            <a:pPr marL="0" indent="0" eaLnBrk="1" fontAlgn="auto" hangingPunct="1">
              <a:spcAft>
                <a:spcPts val="0"/>
              </a:spcAft>
              <a:buNone/>
              <a:defRPr/>
            </a:pPr>
            <a:r>
              <a:rPr lang="en-CA" sz="1800" dirty="0" smtClean="0">
                <a:solidFill>
                  <a:schemeClr val="tx2">
                    <a:lumMod val="50000"/>
                  </a:schemeClr>
                </a:solidFill>
              </a:rPr>
              <a:t/>
            </a:r>
            <a:br>
              <a:rPr lang="en-CA" sz="1800" dirty="0" smtClean="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endParaRPr lang="en-CA" sz="1800" dirty="0" smtClean="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69855"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2477851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par>
                          <p:cTn id="24" fill="hold">
                            <p:stCondLst>
                              <p:cond delay="9500"/>
                            </p:stCondLst>
                            <p:childTnLst>
                              <p:par>
                                <p:cTn id="25" presetID="22" presetClass="entr" presetSubtype="8"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500"/>
                                        <p:tgtEl>
                                          <p:spTgt spid="3">
                                            <p:txEl>
                                              <p:pRg st="4" end="4"/>
                                            </p:txEl>
                                          </p:spTgt>
                                        </p:tgtEl>
                                      </p:cBhvr>
                                    </p:animEffect>
                                  </p:childTnLst>
                                </p:cTn>
                              </p:par>
                            </p:childTnLst>
                          </p:cTn>
                        </p:par>
                        <p:par>
                          <p:cTn id="28" fill="hold">
                            <p:stCondLst>
                              <p:cond delay="11500"/>
                            </p:stCondLst>
                            <p:childTnLst>
                              <p:par>
                                <p:cTn id="29" presetID="22" presetClass="entr" presetSubtype="8" fill="hold"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1500"/>
                                        <p:tgtEl>
                                          <p:spTgt spid="3">
                                            <p:txEl>
                                              <p:pRg st="5" end="5"/>
                                            </p:txEl>
                                          </p:spTgt>
                                        </p:tgtEl>
                                      </p:cBhvr>
                                    </p:animEffect>
                                  </p:childTnLst>
                                </p:cTn>
                              </p:par>
                            </p:childTnLst>
                          </p:cTn>
                        </p:par>
                        <p:par>
                          <p:cTn id="32" fill="hold">
                            <p:stCondLst>
                              <p:cond delay="13500"/>
                            </p:stCondLst>
                            <p:childTnLst>
                              <p:par>
                                <p:cTn id="33" presetID="22" presetClass="entr" presetSubtype="8" fill="hold" nodeType="afterEffect">
                                  <p:stCondLst>
                                    <p:cond delay="5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2400" b="1" dirty="0" smtClean="0">
                <a:solidFill>
                  <a:schemeClr val="tx2">
                    <a:lumMod val="50000"/>
                  </a:schemeClr>
                </a:solidFill>
              </a:rPr>
              <a:t>Extension Agreements </a:t>
            </a:r>
            <a:r>
              <a:rPr lang="en-CA" sz="1600" dirty="0" smtClean="0">
                <a:solidFill>
                  <a:schemeClr val="tx2">
                    <a:lumMod val="50000"/>
                  </a:schemeClr>
                </a:solidFill>
              </a:rPr>
              <a:t>(378(1))</a:t>
            </a:r>
            <a:endParaRPr lang="en-CA" sz="1600" dirty="0">
              <a:solidFill>
                <a:schemeClr val="tx2">
                  <a:lumMod val="50000"/>
                </a:schemeClr>
              </a:solidFill>
            </a:endParaRPr>
          </a:p>
        </p:txBody>
      </p:sp>
      <p:sp>
        <p:nvSpPr>
          <p:cNvPr id="3" name="Content Placeholder 2"/>
          <p:cNvSpPr>
            <a:spLocks noGrp="1"/>
          </p:cNvSpPr>
          <p:nvPr>
            <p:ph idx="1"/>
          </p:nvPr>
        </p:nvSpPr>
        <p:spPr>
          <a:xfrm>
            <a:off x="467544" y="1772816"/>
            <a:ext cx="8229600" cy="3888432"/>
          </a:xfrm>
        </p:spPr>
        <p:txBody>
          <a:bodyPr rtlCol="0">
            <a:normAutofit fontScale="77500" lnSpcReduction="20000"/>
          </a:bodyPr>
          <a:lstStyle/>
          <a:p>
            <a:pPr eaLnBrk="1" fontAlgn="auto" hangingPunct="1">
              <a:spcAft>
                <a:spcPts val="0"/>
              </a:spcAft>
              <a:buFont typeface="Arial" pitchFamily="34" charset="0"/>
              <a:buChar char="•"/>
              <a:defRPr/>
            </a:pPr>
            <a:r>
              <a:rPr lang="en-CA" sz="1800" dirty="0" smtClean="0">
                <a:solidFill>
                  <a:schemeClr val="tx2">
                    <a:lumMod val="50000"/>
                  </a:schemeClr>
                </a:solidFill>
              </a:rPr>
              <a:t>Agreement cannot reduce the amount of the cancellation price, or prohibit any person from paying the cancellation price (378(2))</a:t>
            </a:r>
            <a:br>
              <a:rPr lang="en-CA" sz="1800" dirty="0" smtClean="0">
                <a:solidFill>
                  <a:schemeClr val="tx2">
                    <a:lumMod val="50000"/>
                  </a:schemeClr>
                </a:solidFill>
              </a:rPr>
            </a:br>
            <a:r>
              <a:rPr lang="en-CA" sz="1800" dirty="0" smtClean="0">
                <a:solidFill>
                  <a:schemeClr val="tx2">
                    <a:lumMod val="50000"/>
                  </a:schemeClr>
                </a:solidFill>
              </a:rPr>
              <a:t/>
            </a:r>
            <a:br>
              <a:rPr lang="en-CA" sz="1800" dirty="0" smtClean="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r>
              <a:rPr lang="en-CA" sz="1800" dirty="0">
                <a:solidFill>
                  <a:schemeClr val="tx2">
                    <a:lumMod val="50000"/>
                  </a:schemeClr>
                </a:solidFill>
              </a:rPr>
              <a:t>Extension Agreement “freezes the clock” that’s ticking down in the one-year period (378(4))</a:t>
            </a:r>
            <a:r>
              <a:rPr lang="en-CA" sz="1800" dirty="0" smtClean="0">
                <a:solidFill>
                  <a:schemeClr val="tx2">
                    <a:lumMod val="50000"/>
                  </a:schemeClr>
                </a:solidFill>
              </a:rPr>
              <a:t/>
            </a:r>
            <a:br>
              <a:rPr lang="en-CA" sz="1800" dirty="0" smtClean="0">
                <a:solidFill>
                  <a:schemeClr val="tx2">
                    <a:lumMod val="50000"/>
                  </a:schemeClr>
                </a:solidFill>
              </a:rPr>
            </a:br>
            <a:r>
              <a:rPr lang="en-CA" sz="1800" dirty="0" smtClean="0">
                <a:solidFill>
                  <a:schemeClr val="tx2">
                    <a:lumMod val="50000"/>
                  </a:schemeClr>
                </a:solidFill>
              </a:rPr>
              <a:t/>
            </a:r>
            <a:br>
              <a:rPr lang="en-CA" sz="1800" dirty="0" smtClean="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r>
              <a:rPr lang="en-CA" sz="1800" dirty="0" smtClean="0">
                <a:solidFill>
                  <a:schemeClr val="tx2">
                    <a:lumMod val="50000"/>
                  </a:schemeClr>
                </a:solidFill>
              </a:rPr>
              <a:t>Agreement must state under what conditions it ceases to be considered a subsisting agreement (378(3)(a))</a:t>
            </a:r>
            <a:br>
              <a:rPr lang="en-CA" sz="1800" dirty="0" smtClean="0">
                <a:solidFill>
                  <a:schemeClr val="tx2">
                    <a:lumMod val="50000"/>
                  </a:schemeClr>
                </a:solidFill>
              </a:rPr>
            </a:br>
            <a:r>
              <a:rPr lang="en-CA" sz="1800" dirty="0" smtClean="0">
                <a:solidFill>
                  <a:schemeClr val="tx2">
                    <a:lumMod val="50000"/>
                  </a:schemeClr>
                </a:solidFill>
              </a:rPr>
              <a:t/>
            </a:r>
            <a:br>
              <a:rPr lang="en-CA" sz="1800" dirty="0" smtClean="0">
                <a:solidFill>
                  <a:schemeClr val="tx2">
                    <a:lumMod val="50000"/>
                  </a:schemeClr>
                </a:solidFill>
              </a:rPr>
            </a:br>
            <a:r>
              <a:rPr lang="en-CA" sz="1800" dirty="0" smtClean="0">
                <a:solidFill>
                  <a:schemeClr val="tx2">
                    <a:lumMod val="50000"/>
                  </a:schemeClr>
                </a:solidFill>
              </a:rPr>
              <a:t>For example:  </a:t>
            </a:r>
            <a:br>
              <a:rPr lang="en-CA" sz="1800" dirty="0" smtClean="0">
                <a:solidFill>
                  <a:schemeClr val="tx2">
                    <a:lumMod val="50000"/>
                  </a:schemeClr>
                </a:solidFill>
              </a:rPr>
            </a:br>
            <a:r>
              <a:rPr lang="en-CA" sz="1800" dirty="0" smtClean="0">
                <a:solidFill>
                  <a:schemeClr val="tx2">
                    <a:lumMod val="50000"/>
                  </a:schemeClr>
                </a:solidFill>
              </a:rPr>
              <a:t>If any of the terms of the Agreement are not met, it ceases to be considered a subsisting agreement on the day that the treasurer notifies the party by registered mail.</a:t>
            </a:r>
            <a:br>
              <a:rPr lang="en-CA" sz="1800" dirty="0" smtClean="0">
                <a:solidFill>
                  <a:schemeClr val="tx2">
                    <a:lumMod val="50000"/>
                  </a:schemeClr>
                </a:solidFill>
              </a:rPr>
            </a:br>
            <a:r>
              <a:rPr lang="en-CA" sz="1800" dirty="0" smtClean="0">
                <a:solidFill>
                  <a:schemeClr val="tx2">
                    <a:lumMod val="50000"/>
                  </a:schemeClr>
                </a:solidFill>
              </a:rPr>
              <a:t/>
            </a:r>
            <a:br>
              <a:rPr lang="en-CA" sz="1800" dirty="0" smtClean="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r>
              <a:rPr lang="en-CA" sz="1800" dirty="0" smtClean="0">
                <a:solidFill>
                  <a:schemeClr val="tx2">
                    <a:lumMod val="50000"/>
                  </a:schemeClr>
                </a:solidFill>
              </a:rPr>
              <a:t>When it ceases to be considered a subsisting agreement, the clock starts ticking again (378(4))</a:t>
            </a:r>
            <a:br>
              <a:rPr lang="en-CA" sz="1800" dirty="0" smtClean="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r>
              <a:rPr lang="en-CA" sz="1800" dirty="0" smtClean="0">
                <a:solidFill>
                  <a:schemeClr val="tx2">
                    <a:lumMod val="50000"/>
                  </a:schemeClr>
                </a:solidFill>
              </a:rPr>
              <a:t>You </a:t>
            </a:r>
            <a:r>
              <a:rPr lang="en-CA" sz="1800" b="1" i="1" u="sng" dirty="0" smtClean="0">
                <a:solidFill>
                  <a:schemeClr val="tx2">
                    <a:lumMod val="50000"/>
                  </a:schemeClr>
                </a:solidFill>
              </a:rPr>
              <a:t>may</a:t>
            </a:r>
            <a:r>
              <a:rPr lang="en-CA" sz="1800" dirty="0" smtClean="0">
                <a:solidFill>
                  <a:schemeClr val="tx2">
                    <a:lumMod val="50000"/>
                  </a:schemeClr>
                </a:solidFill>
              </a:rPr>
              <a:t> enter into an extension agreement, you do not </a:t>
            </a:r>
            <a:r>
              <a:rPr lang="en-CA" sz="1800" b="1" i="1" u="sng" dirty="0" smtClean="0">
                <a:solidFill>
                  <a:schemeClr val="tx2">
                    <a:lumMod val="50000"/>
                  </a:schemeClr>
                </a:solidFill>
              </a:rPr>
              <a:t>have</a:t>
            </a:r>
            <a:r>
              <a:rPr lang="en-CA" sz="1800" dirty="0">
                <a:solidFill>
                  <a:schemeClr val="tx2">
                    <a:lumMod val="50000"/>
                  </a:schemeClr>
                </a:solidFill>
              </a:rPr>
              <a:t> </a:t>
            </a:r>
            <a:r>
              <a:rPr lang="en-CA" sz="1800" dirty="0" smtClean="0">
                <a:solidFill>
                  <a:schemeClr val="tx2">
                    <a:lumMod val="50000"/>
                  </a:schemeClr>
                </a:solidFill>
              </a:rPr>
              <a:t>to!</a:t>
            </a:r>
            <a:br>
              <a:rPr lang="en-CA" sz="1800" dirty="0" smtClean="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endParaRPr lang="en-CA" sz="1800" dirty="0" smtClean="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70874"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1103094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par>
                          <p:cTn id="24" fill="hold">
                            <p:stCondLst>
                              <p:cond delay="9500"/>
                            </p:stCondLst>
                            <p:childTnLst>
                              <p:par>
                                <p:cTn id="25" presetID="22" presetClass="entr" presetSubtype="8"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10000"/>
              <a:lumOff val="90000"/>
            </a:schemeClr>
          </a:solidFill>
        </p:spPr>
        <p:txBody>
          <a:bodyPr rtlCol="0">
            <a:normAutofit/>
          </a:bodyPr>
          <a:lstStyle/>
          <a:p>
            <a:pPr eaLnBrk="1" fontAlgn="auto" hangingPunct="1">
              <a:spcAft>
                <a:spcPts val="0"/>
              </a:spcAft>
              <a:defRPr/>
            </a:pPr>
            <a:r>
              <a:rPr lang="en-CA" sz="2800" b="1" dirty="0">
                <a:solidFill>
                  <a:schemeClr val="tx2">
                    <a:lumMod val="50000"/>
                  </a:schemeClr>
                </a:solidFill>
              </a:rPr>
              <a:t>Extension Agreements Authorized by </a:t>
            </a:r>
            <a:r>
              <a:rPr lang="en-CA" sz="2800" b="1" dirty="0" smtClean="0">
                <a:solidFill>
                  <a:schemeClr val="tx2">
                    <a:lumMod val="50000"/>
                  </a:schemeClr>
                </a:solidFill>
              </a:rPr>
              <a:t>Treasurer</a:t>
            </a:r>
            <a:endParaRPr lang="en-CA" sz="2400" b="1" dirty="0">
              <a:solidFill>
                <a:schemeClr val="tx2">
                  <a:lumMod val="50000"/>
                </a:schemeClr>
              </a:solidFill>
            </a:endParaRPr>
          </a:p>
        </p:txBody>
      </p:sp>
      <p:sp>
        <p:nvSpPr>
          <p:cNvPr id="4164" name="Content Placeholder 2"/>
          <p:cNvSpPr>
            <a:spLocks noGrp="1"/>
          </p:cNvSpPr>
          <p:nvPr>
            <p:ph idx="1"/>
          </p:nvPr>
        </p:nvSpPr>
        <p:spPr>
          <a:xfrm>
            <a:off x="457200" y="1700809"/>
            <a:ext cx="8229600" cy="4064992"/>
          </a:xfrm>
        </p:spPr>
        <p:txBody>
          <a:bodyPr/>
          <a:lstStyle/>
          <a:p>
            <a:pPr eaLnBrk="1" hangingPunct="1">
              <a:lnSpc>
                <a:spcPct val="80000"/>
              </a:lnSpc>
            </a:pPr>
            <a:r>
              <a:rPr lang="en-CA" sz="1600" dirty="0" smtClean="0"/>
              <a:t>Only </a:t>
            </a:r>
            <a:r>
              <a:rPr lang="en-CA" sz="1600" dirty="0"/>
              <a:t>pertains to properties where Tax Arrears Certificate was registered after January 1 </a:t>
            </a:r>
            <a:r>
              <a:rPr lang="en-CA" sz="1600" dirty="0" smtClean="0"/>
              <a:t>2018 (388(2))</a:t>
            </a:r>
            <a:r>
              <a:rPr lang="en-CA" sz="1500" dirty="0">
                <a:solidFill>
                  <a:srgbClr val="10253F"/>
                </a:solidFill>
              </a:rPr>
              <a:t/>
            </a:r>
            <a:br>
              <a:rPr lang="en-CA" sz="1500" dirty="0">
                <a:solidFill>
                  <a:srgbClr val="10253F"/>
                </a:solidFill>
              </a:rPr>
            </a:br>
            <a:r>
              <a:rPr lang="en-CA" sz="1500" dirty="0" smtClean="0">
                <a:solidFill>
                  <a:srgbClr val="10253F"/>
                </a:solidFill>
              </a:rPr>
              <a:t/>
            </a:r>
            <a:br>
              <a:rPr lang="en-CA" sz="1500" dirty="0" smtClean="0">
                <a:solidFill>
                  <a:srgbClr val="10253F"/>
                </a:solidFill>
              </a:rPr>
            </a:br>
            <a:endParaRPr lang="en-CA" sz="1500" dirty="0">
              <a:solidFill>
                <a:srgbClr val="10253F"/>
              </a:solidFill>
            </a:endParaRPr>
          </a:p>
          <a:p>
            <a:pPr eaLnBrk="1" hangingPunct="1">
              <a:lnSpc>
                <a:spcPct val="80000"/>
              </a:lnSpc>
            </a:pPr>
            <a:r>
              <a:rPr lang="en-CA" sz="1600" dirty="0">
                <a:solidFill>
                  <a:srgbClr val="10253F"/>
                </a:solidFill>
              </a:rPr>
              <a:t>‘Municipality’ may enter into extension agreement; authorizing by-law is no longer required each time </a:t>
            </a:r>
            <a:r>
              <a:rPr lang="en-CA" sz="1600" dirty="0" smtClean="0">
                <a:solidFill>
                  <a:srgbClr val="10253F"/>
                </a:solidFill>
              </a:rPr>
              <a:t>(</a:t>
            </a:r>
            <a:r>
              <a:rPr lang="en-CA" sz="1600" i="1" dirty="0" smtClean="0">
                <a:solidFill>
                  <a:srgbClr val="10253F"/>
                </a:solidFill>
              </a:rPr>
              <a:t>378(1</a:t>
            </a:r>
            <a:r>
              <a:rPr lang="en-CA" sz="1600" i="1" dirty="0">
                <a:solidFill>
                  <a:srgbClr val="10253F"/>
                </a:solidFill>
              </a:rPr>
              <a:t>)</a:t>
            </a:r>
            <a:r>
              <a:rPr lang="en-CA" sz="1600" dirty="0">
                <a:solidFill>
                  <a:srgbClr val="10253F"/>
                </a:solidFill>
              </a:rPr>
              <a:t>)</a:t>
            </a:r>
            <a:r>
              <a:rPr lang="en-CA" sz="1500" dirty="0">
                <a:solidFill>
                  <a:srgbClr val="10253F"/>
                </a:solidFill>
              </a:rPr>
              <a:t/>
            </a:r>
            <a:br>
              <a:rPr lang="en-CA" sz="1500" dirty="0">
                <a:solidFill>
                  <a:srgbClr val="10253F"/>
                </a:solidFill>
              </a:rPr>
            </a:br>
            <a:r>
              <a:rPr lang="en-CA" sz="1500" dirty="0" smtClean="0">
                <a:solidFill>
                  <a:srgbClr val="10253F"/>
                </a:solidFill>
              </a:rPr>
              <a:t/>
            </a:r>
            <a:br>
              <a:rPr lang="en-CA" sz="1500" dirty="0" smtClean="0">
                <a:solidFill>
                  <a:srgbClr val="10253F"/>
                </a:solidFill>
              </a:rPr>
            </a:br>
            <a:endParaRPr lang="en-CA" sz="1500" dirty="0">
              <a:solidFill>
                <a:srgbClr val="10253F"/>
              </a:solidFill>
            </a:endParaRPr>
          </a:p>
          <a:p>
            <a:pPr eaLnBrk="1" hangingPunct="1">
              <a:lnSpc>
                <a:spcPct val="80000"/>
              </a:lnSpc>
            </a:pPr>
            <a:r>
              <a:rPr lang="en-CA" sz="1600" dirty="0">
                <a:solidFill>
                  <a:srgbClr val="10253F"/>
                </a:solidFill>
              </a:rPr>
              <a:t>Municipality (Council) may delegate this authority to Treasurer or other Officer and set limits, or may decide to maintain status quo</a:t>
            </a:r>
          </a:p>
          <a:p>
            <a:pPr marL="0" indent="0" eaLnBrk="1" hangingPunct="1">
              <a:lnSpc>
                <a:spcPct val="80000"/>
              </a:lnSpc>
              <a:buNone/>
            </a:pPr>
            <a:r>
              <a:rPr lang="en-CA" sz="1500" dirty="0" smtClean="0">
                <a:solidFill>
                  <a:srgbClr val="10253F"/>
                </a:solidFill>
              </a:rPr>
              <a:t/>
            </a:r>
            <a:br>
              <a:rPr lang="en-CA" sz="1500" dirty="0" smtClean="0">
                <a:solidFill>
                  <a:srgbClr val="10253F"/>
                </a:solidFill>
              </a:rPr>
            </a:br>
            <a:endParaRPr lang="en-CA" sz="1500" dirty="0">
              <a:solidFill>
                <a:srgbClr val="10253F"/>
              </a:solidFill>
            </a:endParaRPr>
          </a:p>
          <a:p>
            <a:pPr eaLnBrk="1" hangingPunct="1">
              <a:lnSpc>
                <a:spcPct val="80000"/>
              </a:lnSpc>
            </a:pPr>
            <a:r>
              <a:rPr lang="en-CA" sz="1600" dirty="0">
                <a:solidFill>
                  <a:srgbClr val="10253F"/>
                </a:solidFill>
              </a:rPr>
              <a:t>Party to extension agreement can be anyone the treasurer is satisfied has an interest in the property </a:t>
            </a:r>
            <a:r>
              <a:rPr lang="en-CA" sz="1600" dirty="0" smtClean="0">
                <a:solidFill>
                  <a:srgbClr val="10253F"/>
                </a:solidFill>
              </a:rPr>
              <a:t>(</a:t>
            </a:r>
            <a:r>
              <a:rPr lang="en-CA" sz="1600" i="1" dirty="0" smtClean="0">
                <a:solidFill>
                  <a:srgbClr val="10253F"/>
                </a:solidFill>
              </a:rPr>
              <a:t>378(1</a:t>
            </a:r>
            <a:r>
              <a:rPr lang="en-CA" sz="1600" i="1" dirty="0">
                <a:solidFill>
                  <a:srgbClr val="10253F"/>
                </a:solidFill>
              </a:rPr>
              <a:t>)(1.1)</a:t>
            </a:r>
            <a:r>
              <a:rPr lang="en-CA" sz="1600" dirty="0">
                <a:solidFill>
                  <a:srgbClr val="10253F"/>
                </a:solidFill>
              </a:rPr>
              <a:t>)</a:t>
            </a:r>
          </a:p>
          <a:p>
            <a:pPr eaLnBrk="1" hangingPunct="1">
              <a:lnSpc>
                <a:spcPct val="80000"/>
              </a:lnSpc>
              <a:buFont typeface="Arial" charset="0"/>
              <a:buNone/>
            </a:pPr>
            <a:r>
              <a:rPr lang="en-CA" sz="1500" dirty="0" smtClean="0">
                <a:solidFill>
                  <a:srgbClr val="10253F"/>
                </a:solidFill>
              </a:rPr>
              <a:t/>
            </a:r>
            <a:br>
              <a:rPr lang="en-CA" sz="1500" dirty="0" smtClean="0">
                <a:solidFill>
                  <a:srgbClr val="10253F"/>
                </a:solidFill>
              </a:rPr>
            </a:br>
            <a:endParaRPr lang="en-CA" sz="1500" dirty="0">
              <a:solidFill>
                <a:srgbClr val="10253F"/>
              </a:solidFill>
            </a:endParaRPr>
          </a:p>
          <a:p>
            <a:pPr eaLnBrk="1" hangingPunct="1">
              <a:lnSpc>
                <a:spcPct val="80000"/>
              </a:lnSpc>
            </a:pPr>
            <a:r>
              <a:rPr lang="en-CA" sz="1600" dirty="0">
                <a:solidFill>
                  <a:srgbClr val="10253F"/>
                </a:solidFill>
              </a:rPr>
              <a:t>If extension agreement is in regards to cancelled corporate property, consent of the Minister of Infrastructure is required </a:t>
            </a:r>
            <a:r>
              <a:rPr lang="en-CA" sz="1600" dirty="0" smtClean="0">
                <a:solidFill>
                  <a:srgbClr val="10253F"/>
                </a:solidFill>
              </a:rPr>
              <a:t>(</a:t>
            </a:r>
            <a:r>
              <a:rPr lang="en-CA" sz="1600" i="1" dirty="0" smtClean="0">
                <a:solidFill>
                  <a:srgbClr val="10253F"/>
                </a:solidFill>
              </a:rPr>
              <a:t>378(1.2</a:t>
            </a:r>
            <a:r>
              <a:rPr lang="en-CA" sz="1600" i="1" dirty="0">
                <a:solidFill>
                  <a:srgbClr val="10253F"/>
                </a:solidFill>
              </a:rPr>
              <a:t>)</a:t>
            </a:r>
            <a:r>
              <a:rPr lang="en-CA" sz="1500" dirty="0">
                <a:solidFill>
                  <a:srgbClr val="10253F"/>
                </a:solidFill>
              </a:rPr>
              <a:t/>
            </a:r>
            <a:br>
              <a:rPr lang="en-CA" sz="1500" dirty="0">
                <a:solidFill>
                  <a:srgbClr val="10253F"/>
                </a:solidFill>
              </a:rPr>
            </a:br>
            <a:r>
              <a:rPr lang="en-CA" sz="1700" dirty="0">
                <a:solidFill>
                  <a:srgbClr val="10253F"/>
                </a:solidFill>
              </a:rPr>
              <a:t/>
            </a:r>
            <a:br>
              <a:rPr lang="en-CA" sz="1700" dirty="0">
                <a:solidFill>
                  <a:srgbClr val="10253F"/>
                </a:solidFill>
              </a:rPr>
            </a:br>
            <a:endParaRPr lang="en-CA" sz="1700" dirty="0">
              <a:solidFill>
                <a:srgbClr val="10253F"/>
              </a:solidFill>
            </a:endParaRPr>
          </a:p>
        </p:txBody>
      </p:sp>
      <p:graphicFrame>
        <p:nvGraphicFramePr>
          <p:cNvPr id="4162" name="Object 66"/>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37158" name="Acrobat Document" r:id="rId4" imgW="4586400" imgH="1663200" progId="AcroExch.Document.7">
                  <p:embed/>
                </p:oleObj>
              </mc:Choice>
              <mc:Fallback>
                <p:oleObj name="Acrobat Document" r:id="rId4" imgW="4586400" imgH="1663200" progId="AcroExch.Document.7">
                  <p:embed/>
                  <p:pic>
                    <p:nvPicPr>
                      <p:cNvPr id="4162"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500"/>
                                  </p:stCondLst>
                                  <p:childTnLst>
                                    <p:set>
                                      <p:cBhvr>
                                        <p:cTn id="10" dur="1" fill="hold">
                                          <p:stCondLst>
                                            <p:cond delay="0"/>
                                          </p:stCondLst>
                                        </p:cTn>
                                        <p:tgtEl>
                                          <p:spTgt spid="4164">
                                            <p:txEl>
                                              <p:pRg st="0" end="0"/>
                                            </p:txEl>
                                          </p:spTgt>
                                        </p:tgtEl>
                                        <p:attrNameLst>
                                          <p:attrName>style.visibility</p:attrName>
                                        </p:attrNameLst>
                                      </p:cBhvr>
                                      <p:to>
                                        <p:strVal val="visible"/>
                                      </p:to>
                                    </p:set>
                                    <p:animEffect transition="in" filter="wipe(left)">
                                      <p:cBhvr>
                                        <p:cTn id="11" dur="1500"/>
                                        <p:tgtEl>
                                          <p:spTgt spid="4164">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500"/>
                                  </p:stCondLst>
                                  <p:childTnLst>
                                    <p:set>
                                      <p:cBhvr>
                                        <p:cTn id="14" dur="1" fill="hold">
                                          <p:stCondLst>
                                            <p:cond delay="0"/>
                                          </p:stCondLst>
                                        </p:cTn>
                                        <p:tgtEl>
                                          <p:spTgt spid="4164">
                                            <p:txEl>
                                              <p:pRg st="1" end="1"/>
                                            </p:txEl>
                                          </p:spTgt>
                                        </p:tgtEl>
                                        <p:attrNameLst>
                                          <p:attrName>style.visibility</p:attrName>
                                        </p:attrNameLst>
                                      </p:cBhvr>
                                      <p:to>
                                        <p:strVal val="visible"/>
                                      </p:to>
                                    </p:set>
                                    <p:animEffect transition="in" filter="wipe(left)">
                                      <p:cBhvr>
                                        <p:cTn id="15" dur="1500"/>
                                        <p:tgtEl>
                                          <p:spTgt spid="4164">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500"/>
                                  </p:stCondLst>
                                  <p:childTnLst>
                                    <p:set>
                                      <p:cBhvr>
                                        <p:cTn id="18" dur="1" fill="hold">
                                          <p:stCondLst>
                                            <p:cond delay="0"/>
                                          </p:stCondLst>
                                        </p:cTn>
                                        <p:tgtEl>
                                          <p:spTgt spid="4164">
                                            <p:txEl>
                                              <p:pRg st="2" end="2"/>
                                            </p:txEl>
                                          </p:spTgt>
                                        </p:tgtEl>
                                        <p:attrNameLst>
                                          <p:attrName>style.visibility</p:attrName>
                                        </p:attrNameLst>
                                      </p:cBhvr>
                                      <p:to>
                                        <p:strVal val="visible"/>
                                      </p:to>
                                    </p:set>
                                    <p:animEffect transition="in" filter="wipe(left)">
                                      <p:cBhvr>
                                        <p:cTn id="19" dur="1500"/>
                                        <p:tgtEl>
                                          <p:spTgt spid="4164">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500"/>
                                  </p:stCondLst>
                                  <p:childTnLst>
                                    <p:set>
                                      <p:cBhvr>
                                        <p:cTn id="22" dur="1" fill="hold">
                                          <p:stCondLst>
                                            <p:cond delay="0"/>
                                          </p:stCondLst>
                                        </p:cTn>
                                        <p:tgtEl>
                                          <p:spTgt spid="4164">
                                            <p:txEl>
                                              <p:pRg st="4" end="4"/>
                                            </p:txEl>
                                          </p:spTgt>
                                        </p:tgtEl>
                                        <p:attrNameLst>
                                          <p:attrName>style.visibility</p:attrName>
                                        </p:attrNameLst>
                                      </p:cBhvr>
                                      <p:to>
                                        <p:strVal val="visible"/>
                                      </p:to>
                                    </p:set>
                                    <p:animEffect transition="in" filter="wipe(left)">
                                      <p:cBhvr>
                                        <p:cTn id="23" dur="1500"/>
                                        <p:tgtEl>
                                          <p:spTgt spid="4164">
                                            <p:txEl>
                                              <p:pRg st="4" end="4"/>
                                            </p:txEl>
                                          </p:spTgt>
                                        </p:tgtEl>
                                      </p:cBhvr>
                                    </p:animEffect>
                                  </p:childTnLst>
                                </p:cTn>
                              </p:par>
                            </p:childTnLst>
                          </p:cTn>
                        </p:par>
                        <p:par>
                          <p:cTn id="24" fill="hold">
                            <p:stCondLst>
                              <p:cond delay="10000"/>
                            </p:stCondLst>
                            <p:childTnLst>
                              <p:par>
                                <p:cTn id="25" presetID="22" presetClass="entr" presetSubtype="8" fill="hold" nodeType="afterEffect">
                                  <p:stCondLst>
                                    <p:cond delay="500"/>
                                  </p:stCondLst>
                                  <p:childTnLst>
                                    <p:set>
                                      <p:cBhvr>
                                        <p:cTn id="26" dur="1" fill="hold">
                                          <p:stCondLst>
                                            <p:cond delay="0"/>
                                          </p:stCondLst>
                                        </p:cTn>
                                        <p:tgtEl>
                                          <p:spTgt spid="4164">
                                            <p:txEl>
                                              <p:pRg st="6" end="6"/>
                                            </p:txEl>
                                          </p:spTgt>
                                        </p:tgtEl>
                                        <p:attrNameLst>
                                          <p:attrName>style.visibility</p:attrName>
                                        </p:attrNameLst>
                                      </p:cBhvr>
                                      <p:to>
                                        <p:strVal val="visible"/>
                                      </p:to>
                                    </p:set>
                                    <p:animEffect transition="in" filter="wipe(left)">
                                      <p:cBhvr>
                                        <p:cTn id="27" dur="1500"/>
                                        <p:tgtEl>
                                          <p:spTgt spid="41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2400" b="1" dirty="0" smtClean="0">
                <a:solidFill>
                  <a:schemeClr val="tx2">
                    <a:lumMod val="50000"/>
                  </a:schemeClr>
                </a:solidFill>
              </a:rPr>
              <a:t>Schedule 2—Cancellation Certificate </a:t>
            </a:r>
            <a:r>
              <a:rPr lang="en-CA" sz="1600" dirty="0" smtClean="0">
                <a:solidFill>
                  <a:schemeClr val="tx2">
                    <a:lumMod val="50000"/>
                  </a:schemeClr>
                </a:solidFill>
              </a:rPr>
              <a:t>(375(1))</a:t>
            </a:r>
            <a:endParaRPr lang="en-CA" sz="1600" dirty="0">
              <a:solidFill>
                <a:schemeClr val="tx2">
                  <a:lumMod val="50000"/>
                </a:schemeClr>
              </a:solidFill>
            </a:endParaRPr>
          </a:p>
        </p:txBody>
      </p:sp>
      <p:sp>
        <p:nvSpPr>
          <p:cNvPr id="3" name="Content Placeholder 2"/>
          <p:cNvSpPr>
            <a:spLocks noGrp="1"/>
          </p:cNvSpPr>
          <p:nvPr>
            <p:ph idx="1"/>
          </p:nvPr>
        </p:nvSpPr>
        <p:spPr>
          <a:xfrm>
            <a:off x="467544" y="1700808"/>
            <a:ext cx="8229600" cy="3745161"/>
          </a:xfrm>
        </p:spPr>
        <p:txBody>
          <a:bodyPr rtlCol="0">
            <a:normAutofit/>
          </a:bodyPr>
          <a:lstStyle/>
          <a:p>
            <a:pPr eaLnBrk="1" fontAlgn="auto" hangingPunct="1">
              <a:spcAft>
                <a:spcPts val="0"/>
              </a:spcAft>
              <a:buFont typeface="Arial" pitchFamily="34" charset="0"/>
              <a:buChar char="•"/>
              <a:defRPr/>
            </a:pPr>
            <a:r>
              <a:rPr lang="en-CA" sz="1800" dirty="0" smtClean="0">
                <a:solidFill>
                  <a:schemeClr val="tx2">
                    <a:lumMod val="50000"/>
                  </a:schemeClr>
                </a:solidFill>
              </a:rPr>
              <a:t>Legislation states, </a:t>
            </a:r>
            <a:br>
              <a:rPr lang="en-CA" sz="1800" dirty="0" smtClean="0">
                <a:solidFill>
                  <a:schemeClr val="tx2">
                    <a:lumMod val="50000"/>
                  </a:schemeClr>
                </a:solidFill>
              </a:rPr>
            </a:br>
            <a:r>
              <a:rPr lang="en-CA" sz="1400" dirty="0" smtClean="0">
                <a:solidFill>
                  <a:schemeClr val="tx2">
                    <a:lumMod val="50000"/>
                  </a:schemeClr>
                </a:solidFill>
              </a:rPr>
              <a:t>“Before the expiry of the one-year period…any person may have a tax arrears certificate …cancelled by paying to the municipality the cancellation price as of the date the payment is tendered” (375(1)), (1.1)</a:t>
            </a:r>
            <a:r>
              <a:rPr lang="en-CA" sz="1800" dirty="0" smtClean="0">
                <a:solidFill>
                  <a:schemeClr val="tx2">
                    <a:lumMod val="50000"/>
                  </a:schemeClr>
                </a:solidFill>
              </a:rPr>
              <a:t/>
            </a:r>
            <a:br>
              <a:rPr lang="en-CA" sz="1800" dirty="0" smtClean="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r>
              <a:rPr lang="en-CA" sz="1800" dirty="0" smtClean="0">
                <a:solidFill>
                  <a:schemeClr val="tx2">
                    <a:lumMod val="50000"/>
                  </a:schemeClr>
                </a:solidFill>
              </a:rPr>
              <a:t>But what if the one year-period has already expired?  Should you accept the payment?</a:t>
            </a:r>
            <a:br>
              <a:rPr lang="en-CA" sz="1800" dirty="0" smtClean="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r>
              <a:rPr lang="en-CA" sz="1800" dirty="0" smtClean="0">
                <a:solidFill>
                  <a:schemeClr val="tx2">
                    <a:lumMod val="50000"/>
                  </a:schemeClr>
                </a:solidFill>
              </a:rPr>
              <a:t>The short answer is, </a:t>
            </a:r>
            <a:br>
              <a:rPr lang="en-CA" sz="1800" dirty="0" smtClean="0">
                <a:solidFill>
                  <a:schemeClr val="tx2">
                    <a:lumMod val="50000"/>
                  </a:schemeClr>
                </a:solidFill>
              </a:rPr>
            </a:br>
            <a:r>
              <a:rPr lang="en-CA" sz="1800" dirty="0" smtClean="0">
                <a:solidFill>
                  <a:schemeClr val="tx2">
                    <a:lumMod val="50000"/>
                  </a:schemeClr>
                </a:solidFill>
              </a:rPr>
              <a:t/>
            </a:r>
            <a:br>
              <a:rPr lang="en-CA" sz="1800" dirty="0" smtClean="0">
                <a:solidFill>
                  <a:schemeClr val="tx2">
                    <a:lumMod val="50000"/>
                  </a:schemeClr>
                </a:solidFill>
              </a:rPr>
            </a:br>
            <a:r>
              <a:rPr lang="en-CA" sz="1800" dirty="0" smtClean="0">
                <a:solidFill>
                  <a:schemeClr val="tx2">
                    <a:lumMod val="50000"/>
                  </a:schemeClr>
                </a:solidFill>
              </a:rPr>
              <a:t>		</a:t>
            </a:r>
            <a:r>
              <a:rPr lang="en-CA" sz="1800" b="1" i="1" dirty="0" smtClean="0">
                <a:solidFill>
                  <a:schemeClr val="tx2">
                    <a:lumMod val="50000"/>
                  </a:schemeClr>
                </a:solidFill>
              </a:rPr>
              <a:t>YES!!!  ABSOLUTELY ACCEPT THE PAYMENT!!!!</a:t>
            </a:r>
            <a:r>
              <a:rPr lang="en-CA" sz="1800" dirty="0" smtClean="0">
                <a:solidFill>
                  <a:schemeClr val="tx2">
                    <a:lumMod val="50000"/>
                  </a:schemeClr>
                </a:solidFill>
              </a:rPr>
              <a:t/>
            </a:r>
            <a:br>
              <a:rPr lang="en-CA" sz="1800" dirty="0" smtClean="0">
                <a:solidFill>
                  <a:schemeClr val="tx2">
                    <a:lumMod val="50000"/>
                  </a:schemeClr>
                </a:solidFill>
              </a:rPr>
            </a:br>
            <a:endParaRPr lang="en-CA" sz="1800" dirty="0" smtClean="0">
              <a:solidFill>
                <a:schemeClr val="tx2">
                  <a:lumMod val="50000"/>
                </a:schemeClr>
              </a:solidFill>
            </a:endParaRPr>
          </a:p>
          <a:p>
            <a:pPr eaLnBrk="1" fontAlgn="auto" hangingPunct="1">
              <a:spcAft>
                <a:spcPts val="0"/>
              </a:spcAft>
              <a:buFont typeface="Arial" pitchFamily="34" charset="0"/>
              <a:buChar char="•"/>
              <a:defRPr/>
            </a:pPr>
            <a:endParaRPr lang="en-CA" sz="1800" dirty="0" smtClean="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71895"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1029496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37"/>
          </a:xfrm>
          <a:solidFill>
            <a:schemeClr val="tx1">
              <a:lumMod val="10000"/>
              <a:lumOff val="90000"/>
            </a:schemeClr>
          </a:solidFill>
        </p:spPr>
        <p:txBody>
          <a:bodyPr rtlCol="0">
            <a:noAutofit/>
          </a:bodyPr>
          <a:lstStyle/>
          <a:p>
            <a:pPr eaLnBrk="1" fontAlgn="auto" hangingPunct="1">
              <a:spcAft>
                <a:spcPts val="0"/>
              </a:spcAft>
              <a:defRPr/>
            </a:pPr>
            <a:r>
              <a:rPr lang="en-CA" sz="2800" b="1" dirty="0" smtClean="0">
                <a:solidFill>
                  <a:schemeClr val="tx2">
                    <a:lumMod val="50000"/>
                  </a:schemeClr>
                </a:solidFill>
              </a:rPr>
              <a:t>Expedited Tax Sales</a:t>
            </a:r>
            <a:endParaRPr lang="en-CA" sz="2400" b="1" dirty="0">
              <a:solidFill>
                <a:schemeClr val="tx2">
                  <a:lumMod val="50000"/>
                </a:schemeClr>
              </a:solidFill>
            </a:endParaRPr>
          </a:p>
        </p:txBody>
      </p:sp>
      <p:sp>
        <p:nvSpPr>
          <p:cNvPr id="9254" name="Content Placeholder 2"/>
          <p:cNvSpPr>
            <a:spLocks noGrp="1"/>
          </p:cNvSpPr>
          <p:nvPr>
            <p:ph idx="1"/>
          </p:nvPr>
        </p:nvSpPr>
        <p:spPr>
          <a:xfrm>
            <a:off x="457200" y="1916113"/>
            <a:ext cx="8229600" cy="3849687"/>
          </a:xfrm>
        </p:spPr>
        <p:txBody>
          <a:bodyPr/>
          <a:lstStyle/>
          <a:p>
            <a:pPr eaLnBrk="1" hangingPunct="1">
              <a:lnSpc>
                <a:spcPct val="80000"/>
              </a:lnSpc>
            </a:pPr>
            <a:r>
              <a:rPr lang="en-CA" sz="1500" dirty="0" smtClean="0"/>
              <a:t>These </a:t>
            </a:r>
            <a:r>
              <a:rPr lang="en-CA" sz="1500" dirty="0"/>
              <a:t>are properties owned by </a:t>
            </a:r>
            <a:r>
              <a:rPr lang="en-CA" sz="1500" dirty="0" smtClean="0"/>
              <a:t>corporations that were cancelled or dissolved</a:t>
            </a:r>
            <a:br>
              <a:rPr lang="en-CA" sz="1500" dirty="0" smtClean="0"/>
            </a:br>
            <a:endParaRPr lang="en-CA" sz="1500" dirty="0"/>
          </a:p>
          <a:p>
            <a:pPr eaLnBrk="1" hangingPunct="1">
              <a:lnSpc>
                <a:spcPct val="80000"/>
              </a:lnSpc>
              <a:buFont typeface="Arial" charset="0"/>
              <a:buNone/>
            </a:pPr>
            <a:endParaRPr lang="en-CA" sz="1000" dirty="0">
              <a:solidFill>
                <a:srgbClr val="10253F"/>
              </a:solidFill>
            </a:endParaRPr>
          </a:p>
          <a:p>
            <a:pPr eaLnBrk="1" hangingPunct="1">
              <a:lnSpc>
                <a:spcPct val="80000"/>
              </a:lnSpc>
            </a:pPr>
            <a:r>
              <a:rPr lang="en-CA" sz="1500" dirty="0">
                <a:solidFill>
                  <a:srgbClr val="10253F"/>
                </a:solidFill>
              </a:rPr>
              <a:t>Can register Tax Arrears Certificate (TAC) on title as soon as there are arrears </a:t>
            </a:r>
            <a:r>
              <a:rPr lang="en-CA" sz="1500" dirty="0" smtClean="0">
                <a:solidFill>
                  <a:srgbClr val="10253F"/>
                </a:solidFill>
              </a:rPr>
              <a:t>(</a:t>
            </a:r>
            <a:r>
              <a:rPr lang="en-CA" sz="1500" i="1" dirty="0" smtClean="0">
                <a:solidFill>
                  <a:srgbClr val="10253F"/>
                </a:solidFill>
              </a:rPr>
              <a:t>373.1</a:t>
            </a:r>
            <a:r>
              <a:rPr lang="en-CA" sz="1500" dirty="0" smtClean="0">
                <a:solidFill>
                  <a:srgbClr val="10253F"/>
                </a:solidFill>
              </a:rPr>
              <a:t>)</a:t>
            </a:r>
            <a:br>
              <a:rPr lang="en-CA" sz="1500" dirty="0" smtClean="0">
                <a:solidFill>
                  <a:srgbClr val="10253F"/>
                </a:solidFill>
              </a:rPr>
            </a:br>
            <a:r>
              <a:rPr lang="en-CA" sz="1400" dirty="0">
                <a:solidFill>
                  <a:srgbClr val="10253F"/>
                </a:solidFill>
              </a:rPr>
              <a:t/>
            </a:r>
            <a:br>
              <a:rPr lang="en-CA" sz="1400" dirty="0">
                <a:solidFill>
                  <a:srgbClr val="10253F"/>
                </a:solidFill>
              </a:rPr>
            </a:br>
            <a:endParaRPr lang="en-CA" sz="900" dirty="0">
              <a:solidFill>
                <a:srgbClr val="10253F"/>
              </a:solidFill>
            </a:endParaRPr>
          </a:p>
          <a:p>
            <a:pPr eaLnBrk="1" hangingPunct="1">
              <a:lnSpc>
                <a:spcPct val="80000"/>
              </a:lnSpc>
            </a:pPr>
            <a:r>
              <a:rPr lang="en-CA" sz="1500" dirty="0">
                <a:solidFill>
                  <a:srgbClr val="10253F"/>
                </a:solidFill>
              </a:rPr>
              <a:t>First notices to be sent within 30 days of registration </a:t>
            </a:r>
            <a:r>
              <a:rPr lang="en-CA" sz="1500" dirty="0" smtClean="0">
                <a:solidFill>
                  <a:srgbClr val="10253F"/>
                </a:solidFill>
              </a:rPr>
              <a:t>(</a:t>
            </a:r>
            <a:r>
              <a:rPr lang="en-CA" sz="1500" i="1" dirty="0" smtClean="0">
                <a:solidFill>
                  <a:srgbClr val="10253F"/>
                </a:solidFill>
              </a:rPr>
              <a:t>374(1)</a:t>
            </a:r>
            <a:r>
              <a:rPr lang="en-CA" sz="1500" dirty="0" smtClean="0">
                <a:solidFill>
                  <a:srgbClr val="10253F"/>
                </a:solidFill>
              </a:rPr>
              <a:t>)</a:t>
            </a:r>
            <a:br>
              <a:rPr lang="en-CA" sz="1500" dirty="0" smtClean="0">
                <a:solidFill>
                  <a:srgbClr val="10253F"/>
                </a:solidFill>
              </a:rPr>
            </a:br>
            <a:r>
              <a:rPr lang="en-CA" sz="1400" dirty="0">
                <a:solidFill>
                  <a:srgbClr val="10253F"/>
                </a:solidFill>
              </a:rPr>
              <a:t/>
            </a:r>
            <a:br>
              <a:rPr lang="en-CA" sz="1400" dirty="0">
                <a:solidFill>
                  <a:srgbClr val="10253F"/>
                </a:solidFill>
              </a:rPr>
            </a:br>
            <a:endParaRPr lang="en-CA" sz="900" dirty="0">
              <a:solidFill>
                <a:srgbClr val="10253F"/>
              </a:solidFill>
            </a:endParaRPr>
          </a:p>
          <a:p>
            <a:pPr eaLnBrk="1" hangingPunct="1">
              <a:lnSpc>
                <a:spcPct val="80000"/>
              </a:lnSpc>
            </a:pPr>
            <a:r>
              <a:rPr lang="en-CA" sz="1500" dirty="0">
                <a:solidFill>
                  <a:srgbClr val="10253F"/>
                </a:solidFill>
              </a:rPr>
              <a:t>No final </a:t>
            </a:r>
            <a:r>
              <a:rPr lang="en-CA" sz="1500" dirty="0" smtClean="0">
                <a:solidFill>
                  <a:srgbClr val="10253F"/>
                </a:solidFill>
              </a:rPr>
              <a:t>notices</a:t>
            </a:r>
            <a:br>
              <a:rPr lang="en-CA" sz="1500" dirty="0" smtClean="0">
                <a:solidFill>
                  <a:srgbClr val="10253F"/>
                </a:solidFill>
              </a:rPr>
            </a:br>
            <a:endParaRPr lang="en-CA" sz="1500" dirty="0" smtClean="0">
              <a:solidFill>
                <a:srgbClr val="10253F"/>
              </a:solidFill>
            </a:endParaRPr>
          </a:p>
          <a:p>
            <a:pPr eaLnBrk="1" hangingPunct="1">
              <a:lnSpc>
                <a:spcPct val="80000"/>
              </a:lnSpc>
            </a:pPr>
            <a:r>
              <a:rPr lang="en-CA" sz="1500" dirty="0" smtClean="0">
                <a:solidFill>
                  <a:srgbClr val="10253F"/>
                </a:solidFill>
              </a:rPr>
              <a:t>Extension agreement can only be done within 90 days of registration (378(1.1))</a:t>
            </a:r>
            <a:br>
              <a:rPr lang="en-CA" sz="1500" dirty="0" smtClean="0">
                <a:solidFill>
                  <a:srgbClr val="10253F"/>
                </a:solidFill>
              </a:rPr>
            </a:br>
            <a:r>
              <a:rPr lang="en-CA" sz="1400" dirty="0">
                <a:solidFill>
                  <a:srgbClr val="10253F"/>
                </a:solidFill>
              </a:rPr>
              <a:t/>
            </a:r>
            <a:br>
              <a:rPr lang="en-CA" sz="1400" dirty="0">
                <a:solidFill>
                  <a:srgbClr val="10253F"/>
                </a:solidFill>
              </a:rPr>
            </a:br>
            <a:endParaRPr lang="en-CA" sz="900" dirty="0">
              <a:solidFill>
                <a:srgbClr val="10253F"/>
              </a:solidFill>
            </a:endParaRPr>
          </a:p>
          <a:p>
            <a:pPr eaLnBrk="1" hangingPunct="1">
              <a:lnSpc>
                <a:spcPct val="80000"/>
              </a:lnSpc>
            </a:pPr>
            <a:r>
              <a:rPr lang="en-CA" sz="1500" dirty="0">
                <a:solidFill>
                  <a:srgbClr val="10253F"/>
                </a:solidFill>
              </a:rPr>
              <a:t>Begin tax sale 90 days after registration of TAC </a:t>
            </a:r>
            <a:r>
              <a:rPr lang="en-CA" sz="1500" dirty="0" smtClean="0">
                <a:solidFill>
                  <a:srgbClr val="10253F"/>
                </a:solidFill>
              </a:rPr>
              <a:t>(</a:t>
            </a:r>
            <a:r>
              <a:rPr lang="en-CA" sz="1500" i="1" dirty="0" smtClean="0">
                <a:solidFill>
                  <a:srgbClr val="10253F"/>
                </a:solidFill>
              </a:rPr>
              <a:t>379(2.0.1)</a:t>
            </a:r>
            <a:r>
              <a:rPr lang="en-CA" sz="1500" dirty="0" smtClean="0">
                <a:solidFill>
                  <a:srgbClr val="10253F"/>
                </a:solidFill>
              </a:rPr>
              <a:t>)</a:t>
            </a:r>
            <a:br>
              <a:rPr lang="en-CA" sz="1500" dirty="0" smtClean="0">
                <a:solidFill>
                  <a:srgbClr val="10253F"/>
                </a:solidFill>
              </a:rPr>
            </a:br>
            <a:endParaRPr lang="en-CA" sz="1500" dirty="0">
              <a:solidFill>
                <a:srgbClr val="10253F"/>
              </a:solidFill>
            </a:endParaRPr>
          </a:p>
          <a:p>
            <a:pPr eaLnBrk="1" hangingPunct="1">
              <a:lnSpc>
                <a:spcPct val="80000"/>
              </a:lnSpc>
              <a:buFont typeface="Arial" charset="0"/>
              <a:buNone/>
            </a:pPr>
            <a:endParaRPr lang="en-CA" sz="900" dirty="0">
              <a:solidFill>
                <a:srgbClr val="10253F"/>
              </a:solidFill>
            </a:endParaRPr>
          </a:p>
          <a:p>
            <a:pPr eaLnBrk="1" hangingPunct="1">
              <a:lnSpc>
                <a:spcPct val="80000"/>
              </a:lnSpc>
            </a:pPr>
            <a:r>
              <a:rPr lang="en-CA" sz="1500" dirty="0">
                <a:solidFill>
                  <a:srgbClr val="10253F"/>
                </a:solidFill>
              </a:rPr>
              <a:t>No priority lien awarded if cancellation price paid </a:t>
            </a:r>
            <a:r>
              <a:rPr lang="en-CA" sz="1500" dirty="0" smtClean="0">
                <a:solidFill>
                  <a:srgbClr val="10253F"/>
                </a:solidFill>
              </a:rPr>
              <a:t>(</a:t>
            </a:r>
            <a:r>
              <a:rPr lang="en-CA" sz="1500" i="1" dirty="0" smtClean="0">
                <a:solidFill>
                  <a:srgbClr val="10253F"/>
                </a:solidFill>
              </a:rPr>
              <a:t>375(3.1)</a:t>
            </a:r>
            <a:r>
              <a:rPr lang="en-CA" sz="1500" dirty="0" smtClean="0">
                <a:solidFill>
                  <a:srgbClr val="10253F"/>
                </a:solidFill>
              </a:rPr>
              <a:t>)</a:t>
            </a:r>
            <a:r>
              <a:rPr lang="en-CA" sz="1400" dirty="0">
                <a:solidFill>
                  <a:srgbClr val="10253F"/>
                </a:solidFill>
              </a:rPr>
              <a:t/>
            </a:r>
            <a:br>
              <a:rPr lang="en-CA" sz="1400" dirty="0">
                <a:solidFill>
                  <a:srgbClr val="10253F"/>
                </a:solidFill>
              </a:rPr>
            </a:br>
            <a:r>
              <a:rPr lang="en-CA" sz="1100" dirty="0">
                <a:solidFill>
                  <a:srgbClr val="10253F"/>
                </a:solidFill>
              </a:rPr>
              <a:t/>
            </a:r>
            <a:br>
              <a:rPr lang="en-CA" sz="1100" dirty="0">
                <a:solidFill>
                  <a:srgbClr val="10253F"/>
                </a:solidFill>
              </a:rPr>
            </a:br>
            <a:endParaRPr lang="en-CA" sz="1100" dirty="0">
              <a:solidFill>
                <a:srgbClr val="10253F"/>
              </a:solidFill>
            </a:endParaRPr>
          </a:p>
        </p:txBody>
      </p:sp>
      <p:graphicFrame>
        <p:nvGraphicFramePr>
          <p:cNvPr id="9252" name="Object 36"/>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20774" name="Acrobat Document" r:id="rId4" imgW="4586400" imgH="1663200" progId="AcroExch.Document.7">
                  <p:embed/>
                </p:oleObj>
              </mc:Choice>
              <mc:Fallback>
                <p:oleObj name="Acrobat Document" r:id="rId4" imgW="4586400" imgH="1663200" progId="AcroExch.Document.7">
                  <p:embed/>
                  <p:pic>
                    <p:nvPicPr>
                      <p:cNvPr id="9252"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0" name="Content Placeholder 2"/>
          <p:cNvSpPr>
            <a:spLocks noGrp="1"/>
          </p:cNvSpPr>
          <p:nvPr>
            <p:ph idx="1"/>
          </p:nvPr>
        </p:nvSpPr>
        <p:spPr>
          <a:xfrm>
            <a:off x="457200" y="1916113"/>
            <a:ext cx="8229600" cy="4210050"/>
          </a:xfrm>
        </p:spPr>
        <p:txBody>
          <a:bodyPr/>
          <a:lstStyle/>
          <a:p>
            <a:pPr marL="0" indent="0" eaLnBrk="1" hangingPunct="1">
              <a:lnSpc>
                <a:spcPct val="90000"/>
              </a:lnSpc>
              <a:buFont typeface="Arial" charset="0"/>
              <a:buNone/>
            </a:pPr>
            <a:r>
              <a:rPr lang="en-CA" sz="1800" b="1" dirty="0" smtClean="0"/>
              <a:t>Order </a:t>
            </a:r>
            <a:r>
              <a:rPr lang="en-CA" sz="1800" b="1" dirty="0"/>
              <a:t>to Transfer </a:t>
            </a:r>
          </a:p>
          <a:p>
            <a:pPr marL="0" indent="0" eaLnBrk="1" hangingPunct="1">
              <a:lnSpc>
                <a:spcPct val="90000"/>
              </a:lnSpc>
              <a:buFont typeface="Arial" charset="0"/>
              <a:buNone/>
            </a:pPr>
            <a:r>
              <a:rPr lang="en-CA" sz="1400" dirty="0"/>
              <a:t>Province may transfer ‘certain’ properties directly to municipality (without tax sale) if appropriate (</a:t>
            </a:r>
            <a:r>
              <a:rPr lang="en-CA" sz="1400" i="1" dirty="0" smtClean="0"/>
              <a:t>Forfeited Corporate Properties Act, </a:t>
            </a:r>
            <a:r>
              <a:rPr lang="en-CA" sz="1400" i="1" dirty="0"/>
              <a:t>29</a:t>
            </a:r>
            <a:r>
              <a:rPr lang="en-CA" sz="1400" dirty="0"/>
              <a:t>)</a:t>
            </a:r>
          </a:p>
          <a:p>
            <a:pPr marL="0" indent="0" eaLnBrk="1" hangingPunct="1">
              <a:lnSpc>
                <a:spcPct val="90000"/>
              </a:lnSpc>
              <a:buFont typeface="Arial" charset="0"/>
              <a:buNone/>
            </a:pPr>
            <a:endParaRPr lang="en-CA" sz="1400" dirty="0"/>
          </a:p>
          <a:p>
            <a:pPr marL="457200" lvl="1" indent="0" eaLnBrk="1" hangingPunct="1">
              <a:lnSpc>
                <a:spcPct val="90000"/>
              </a:lnSpc>
              <a:buFont typeface="Arial" charset="0"/>
              <a:buNone/>
            </a:pPr>
            <a:r>
              <a:rPr lang="en-CA" sz="1400" dirty="0">
                <a:solidFill>
                  <a:srgbClr val="10253F"/>
                </a:solidFill>
              </a:rPr>
              <a:t>Includes properties such as 1foot reserves, storm water retention ponds, blocks for walkways and parks that were to be granted to the municipality as part of the Subdivision/Development Agreement but the corporation was cancelled before this was </a:t>
            </a:r>
            <a:r>
              <a:rPr lang="en-CA" sz="1400" dirty="0" smtClean="0">
                <a:solidFill>
                  <a:srgbClr val="10253F"/>
                </a:solidFill>
              </a:rPr>
              <a:t>completed.</a:t>
            </a:r>
            <a:r>
              <a:rPr lang="en-CA" sz="1800" dirty="0">
                <a:solidFill>
                  <a:srgbClr val="10253F"/>
                </a:solidFill>
              </a:rPr>
              <a:t/>
            </a:r>
            <a:br>
              <a:rPr lang="en-CA" sz="1800" dirty="0">
                <a:solidFill>
                  <a:srgbClr val="10253F"/>
                </a:solidFill>
              </a:rPr>
            </a:br>
            <a:endParaRPr lang="en-CA" sz="1800" dirty="0">
              <a:solidFill>
                <a:srgbClr val="10253F"/>
              </a:solidFill>
            </a:endParaRPr>
          </a:p>
        </p:txBody>
      </p:sp>
      <p:sp>
        <p:nvSpPr>
          <p:cNvPr id="13351" name="Title 3"/>
          <p:cNvSpPr>
            <a:spLocks noGrp="1"/>
          </p:cNvSpPr>
          <p:nvPr>
            <p:ph type="title"/>
          </p:nvPr>
        </p:nvSpPr>
        <p:spPr/>
        <p:txBody>
          <a:bodyPr/>
          <a:lstStyle/>
          <a:p>
            <a:pPr eaLnBrk="1" hangingPunct="1"/>
            <a:endParaRPr lang="en-CA"/>
          </a:p>
        </p:txBody>
      </p:sp>
      <p:sp>
        <p:nvSpPr>
          <p:cNvPr id="5" name="Title 1"/>
          <p:cNvSpPr txBox="1">
            <a:spLocks/>
          </p:cNvSpPr>
          <p:nvPr/>
        </p:nvSpPr>
        <p:spPr>
          <a:xfrm>
            <a:off x="457200" y="333375"/>
            <a:ext cx="8229600" cy="1143000"/>
          </a:xfrm>
          <a:prstGeom prst="rect">
            <a:avLst/>
          </a:prstGeom>
          <a:solidFill>
            <a:schemeClr val="tx1">
              <a:lumMod val="10000"/>
              <a:lumOff val="9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CA" sz="2800" b="1" dirty="0" smtClean="0">
                <a:solidFill>
                  <a:schemeClr val="tx2">
                    <a:lumMod val="50000"/>
                  </a:schemeClr>
                </a:solidFill>
              </a:rPr>
              <a:t>Transferring certain properties to municipality without doing a tax sale</a:t>
            </a:r>
            <a:endParaRPr lang="en-CA" sz="2800" b="1" dirty="0">
              <a:solidFill>
                <a:schemeClr val="tx2">
                  <a:lumMod val="50000"/>
                </a:schemeClr>
              </a:solidFill>
            </a:endParaRPr>
          </a:p>
        </p:txBody>
      </p:sp>
      <p:graphicFrame>
        <p:nvGraphicFramePr>
          <p:cNvPr id="13349" name="Object 37"/>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28966" name="Acrobat Document" r:id="rId4" imgW="4586400" imgH="1663200" progId="AcroExch.Document.7">
                  <p:embed/>
                </p:oleObj>
              </mc:Choice>
              <mc:Fallback>
                <p:oleObj name="Acrobat Document" r:id="rId4" imgW="4586400" imgH="1663200" progId="AcroExch.Document.7">
                  <p:embed/>
                  <p:pic>
                    <p:nvPicPr>
                      <p:cNvPr id="13349"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3200" b="1" dirty="0" smtClean="0">
                <a:solidFill>
                  <a:schemeClr val="tx2">
                    <a:lumMod val="50000"/>
                  </a:schemeClr>
                </a:solidFill>
              </a:rPr>
              <a:t>This presentation is only an overview	</a:t>
            </a:r>
            <a:endParaRPr lang="en-CA" sz="2700" b="1" dirty="0">
              <a:solidFill>
                <a:schemeClr val="tx2">
                  <a:lumMod val="50000"/>
                </a:schemeClr>
              </a:solidFill>
            </a:endParaRPr>
          </a:p>
        </p:txBody>
      </p:sp>
      <p:sp>
        <p:nvSpPr>
          <p:cNvPr id="3" name="Content Placeholder 2"/>
          <p:cNvSpPr>
            <a:spLocks noGrp="1"/>
          </p:cNvSpPr>
          <p:nvPr>
            <p:ph idx="1"/>
          </p:nvPr>
        </p:nvSpPr>
        <p:spPr>
          <a:xfrm>
            <a:off x="467544" y="2132856"/>
            <a:ext cx="8229600" cy="3313113"/>
          </a:xfrm>
        </p:spPr>
        <p:txBody>
          <a:bodyPr rtlCol="0">
            <a:normAutofit/>
          </a:bodyPr>
          <a:lstStyle/>
          <a:p>
            <a:pPr marL="0" indent="0" eaLnBrk="1" fontAlgn="auto" hangingPunct="1">
              <a:spcAft>
                <a:spcPts val="0"/>
              </a:spcAft>
              <a:buNone/>
              <a:defRPr/>
            </a:pPr>
            <a:r>
              <a:rPr lang="en-CA" sz="2000" dirty="0" smtClean="0">
                <a:solidFill>
                  <a:schemeClr val="tx2">
                    <a:lumMod val="50000"/>
                  </a:schemeClr>
                </a:solidFill>
              </a:rPr>
              <a:t>When conducting, or considering conducting, a tax registration, please refer to the pertinent legislation and regulations.</a:t>
            </a:r>
            <a:r>
              <a:rPr lang="en-CA" sz="2000" dirty="0">
                <a:solidFill>
                  <a:schemeClr val="tx2">
                    <a:lumMod val="50000"/>
                  </a:schemeClr>
                </a:solidFill>
              </a:rPr>
              <a:t/>
            </a:r>
            <a:br>
              <a:rPr lang="en-CA" sz="2000" dirty="0">
                <a:solidFill>
                  <a:schemeClr val="tx2">
                    <a:lumMod val="50000"/>
                  </a:schemeClr>
                </a:solidFill>
              </a:rPr>
            </a:br>
            <a:r>
              <a:rPr lang="en-CA" sz="2000" dirty="0">
                <a:solidFill>
                  <a:schemeClr val="tx2">
                    <a:lumMod val="50000"/>
                  </a:schemeClr>
                </a:solidFill>
              </a:rPr>
              <a:t/>
            </a:r>
            <a:br>
              <a:rPr lang="en-CA" sz="2000" dirty="0">
                <a:solidFill>
                  <a:schemeClr val="tx2">
                    <a:lumMod val="50000"/>
                  </a:schemeClr>
                </a:solidFill>
              </a:rPr>
            </a:br>
            <a:r>
              <a:rPr lang="en-CA" sz="1100" dirty="0">
                <a:solidFill>
                  <a:schemeClr val="tx2">
                    <a:lumMod val="50000"/>
                  </a:schemeClr>
                </a:solidFill>
              </a:rPr>
              <a:t/>
            </a:r>
            <a:br>
              <a:rPr lang="en-CA" sz="1100" dirty="0">
                <a:solidFill>
                  <a:schemeClr val="tx2">
                    <a:lumMod val="50000"/>
                  </a:schemeClr>
                </a:solidFill>
              </a:rPr>
            </a:br>
            <a:r>
              <a:rPr lang="en-CA" sz="2000" dirty="0" smtClean="0">
                <a:solidFill>
                  <a:schemeClr val="tx2">
                    <a:lumMod val="50000"/>
                  </a:schemeClr>
                </a:solidFill>
              </a:rPr>
              <a:t/>
            </a:r>
            <a:br>
              <a:rPr lang="en-CA" sz="2000" dirty="0" smtClean="0">
                <a:solidFill>
                  <a:schemeClr val="tx2">
                    <a:lumMod val="50000"/>
                  </a:schemeClr>
                </a:solidFill>
              </a:rPr>
            </a:br>
            <a:r>
              <a:rPr lang="en-CA" sz="2000" dirty="0" smtClean="0">
                <a:solidFill>
                  <a:schemeClr val="tx2">
                    <a:lumMod val="50000"/>
                  </a:schemeClr>
                </a:solidFill>
              </a:rPr>
              <a:t/>
            </a:r>
            <a:br>
              <a:rPr lang="en-CA" sz="2000" dirty="0" smtClean="0">
                <a:solidFill>
                  <a:schemeClr val="tx2">
                    <a:lumMod val="50000"/>
                  </a:schemeClr>
                </a:solidFill>
              </a:rPr>
            </a:br>
            <a:r>
              <a:rPr lang="en-CA" sz="2000" dirty="0">
                <a:solidFill>
                  <a:schemeClr val="tx2">
                    <a:lumMod val="50000"/>
                  </a:schemeClr>
                </a:solidFill>
              </a:rPr>
              <a:t/>
            </a:r>
            <a:br>
              <a:rPr lang="en-CA" sz="2000" dirty="0">
                <a:solidFill>
                  <a:schemeClr val="tx2">
                    <a:lumMod val="50000"/>
                  </a:schemeClr>
                </a:solidFill>
              </a:rPr>
            </a:br>
            <a:r>
              <a:rPr lang="en-CA" sz="2000" i="1" dirty="0">
                <a:solidFill>
                  <a:schemeClr val="tx2">
                    <a:lumMod val="50000"/>
                  </a:schemeClr>
                </a:solidFill>
              </a:rPr>
              <a:t/>
            </a:r>
            <a:br>
              <a:rPr lang="en-CA" sz="2000" i="1" dirty="0">
                <a:solidFill>
                  <a:schemeClr val="tx2">
                    <a:lumMod val="50000"/>
                  </a:schemeClr>
                </a:solidFill>
              </a:rPr>
            </a:br>
            <a:r>
              <a:rPr lang="en-CA" sz="2400" i="1" dirty="0">
                <a:solidFill>
                  <a:schemeClr val="tx2">
                    <a:lumMod val="50000"/>
                  </a:schemeClr>
                </a:solidFill>
              </a:rPr>
              <a:t/>
            </a:r>
            <a:br>
              <a:rPr lang="en-CA" sz="2400" i="1" dirty="0">
                <a:solidFill>
                  <a:schemeClr val="tx2">
                    <a:lumMod val="50000"/>
                  </a:schemeClr>
                </a:solidFill>
              </a:rPr>
            </a:br>
            <a:endParaRPr lang="en-CA" sz="2400" dirty="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73933"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1989081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10000"/>
              <a:lumOff val="90000"/>
            </a:schemeClr>
          </a:solidFill>
        </p:spPr>
        <p:txBody>
          <a:bodyPr rtlCol="0">
            <a:normAutofit/>
          </a:bodyPr>
          <a:lstStyle/>
          <a:p>
            <a:pPr eaLnBrk="1" fontAlgn="auto" hangingPunct="1">
              <a:spcAft>
                <a:spcPts val="0"/>
              </a:spcAft>
              <a:defRPr/>
            </a:pPr>
            <a:r>
              <a:rPr lang="en-CA" sz="3200" b="1" dirty="0">
                <a:solidFill>
                  <a:schemeClr val="tx2">
                    <a:lumMod val="50000"/>
                  </a:schemeClr>
                </a:solidFill>
              </a:rPr>
              <a:t>New Forms &amp; </a:t>
            </a:r>
            <a:r>
              <a:rPr lang="en-CA" sz="3200" b="1" dirty="0" smtClean="0">
                <a:solidFill>
                  <a:schemeClr val="tx2">
                    <a:lumMod val="50000"/>
                  </a:schemeClr>
                </a:solidFill>
              </a:rPr>
              <a:t>Schedules</a:t>
            </a:r>
            <a:endParaRPr lang="en-CA" sz="2400" b="1" dirty="0">
              <a:solidFill>
                <a:schemeClr val="tx2">
                  <a:lumMod val="50000"/>
                </a:schemeClr>
              </a:solidFill>
            </a:endParaRPr>
          </a:p>
        </p:txBody>
      </p:sp>
      <p:sp>
        <p:nvSpPr>
          <p:cNvPr id="19476" name="Content Placeholder 2"/>
          <p:cNvSpPr>
            <a:spLocks noGrp="1"/>
          </p:cNvSpPr>
          <p:nvPr>
            <p:ph idx="1"/>
          </p:nvPr>
        </p:nvSpPr>
        <p:spPr>
          <a:xfrm>
            <a:off x="457200" y="1700213"/>
            <a:ext cx="8229600" cy="4537075"/>
          </a:xfrm>
        </p:spPr>
        <p:txBody>
          <a:bodyPr/>
          <a:lstStyle/>
          <a:p>
            <a:pPr eaLnBrk="1" hangingPunct="1"/>
            <a:r>
              <a:rPr lang="en-CA" sz="1600" dirty="0" smtClean="0">
                <a:solidFill>
                  <a:srgbClr val="10253F"/>
                </a:solidFill>
              </a:rPr>
              <a:t>Forms </a:t>
            </a:r>
            <a:r>
              <a:rPr lang="en-CA" sz="1600" dirty="0">
                <a:solidFill>
                  <a:srgbClr val="10253F"/>
                </a:solidFill>
              </a:rPr>
              <a:t>1 to 10 </a:t>
            </a:r>
          </a:p>
          <a:p>
            <a:pPr marL="400050" lvl="1" indent="0" eaLnBrk="1" hangingPunct="1">
              <a:buFont typeface="Arial" charset="0"/>
              <a:buNone/>
            </a:pPr>
            <a:r>
              <a:rPr lang="en-CA" sz="1400" dirty="0">
                <a:solidFill>
                  <a:srgbClr val="10253F"/>
                </a:solidFill>
              </a:rPr>
              <a:t>(First and Final Notices, Statutory Declarations re: sending of Notices, Statement of Facts, Advertisements, Tender Form, etc.)</a:t>
            </a:r>
          </a:p>
          <a:p>
            <a:pPr marL="400050" lvl="1" indent="0" eaLnBrk="1" hangingPunct="1">
              <a:buFont typeface="Arial" charset="0"/>
              <a:buNone/>
            </a:pPr>
            <a:r>
              <a:rPr lang="en-CA" sz="1600" dirty="0">
                <a:solidFill>
                  <a:srgbClr val="10253F"/>
                </a:solidFill>
              </a:rPr>
              <a:t>are no longer found attached to the MTSR regulation but are available on line on the Government of Ontario Central Forms Repository under the listing for the Ministry of Municipal Affairs:</a:t>
            </a:r>
          </a:p>
          <a:p>
            <a:pPr algn="ctr" eaLnBrk="1" hangingPunct="1">
              <a:buFont typeface="Arial" charset="0"/>
              <a:buNone/>
            </a:pPr>
            <a:r>
              <a:rPr lang="en-US" sz="1600" u="sng" dirty="0">
                <a:hlinkClick r:id="rId4"/>
              </a:rPr>
              <a:t>http://www.forms.ssb.gov.on.ca/mbs/ssb/forms/ssbforms.nsf/</a:t>
            </a:r>
            <a:endParaRPr lang="en-CA" sz="1600" dirty="0">
              <a:solidFill>
                <a:srgbClr val="10253F"/>
              </a:solidFill>
            </a:endParaRPr>
          </a:p>
          <a:p>
            <a:pPr eaLnBrk="1" hangingPunct="1">
              <a:buFont typeface="Arial" charset="0"/>
              <a:buNone/>
            </a:pPr>
            <a:endParaRPr lang="en-CA" sz="800" dirty="0">
              <a:solidFill>
                <a:srgbClr val="10253F"/>
              </a:solidFill>
            </a:endParaRPr>
          </a:p>
          <a:p>
            <a:pPr eaLnBrk="1" hangingPunct="1"/>
            <a:r>
              <a:rPr lang="en-CA" sz="1600" dirty="0">
                <a:solidFill>
                  <a:srgbClr val="10253F"/>
                </a:solidFill>
              </a:rPr>
              <a:t>Index of Forms and their official names for searching the Repository can be found in the MTSR Schedule 5</a:t>
            </a:r>
          </a:p>
          <a:p>
            <a:pPr eaLnBrk="1" hangingPunct="1">
              <a:buFont typeface="Arial" charset="0"/>
              <a:buNone/>
            </a:pPr>
            <a:endParaRPr lang="en-CA" sz="800" dirty="0">
              <a:solidFill>
                <a:srgbClr val="10253F"/>
              </a:solidFill>
            </a:endParaRPr>
          </a:p>
          <a:p>
            <a:pPr eaLnBrk="1" hangingPunct="1"/>
            <a:r>
              <a:rPr lang="en-CA" sz="1600" dirty="0">
                <a:solidFill>
                  <a:srgbClr val="10253F"/>
                </a:solidFill>
              </a:rPr>
              <a:t>Updated Schedules 1 to 4 for the Tax Arrears and Cancellation Certificates and Statements to include with Tax Deeds and </a:t>
            </a:r>
            <a:r>
              <a:rPr lang="en-CA" sz="1600" dirty="0" err="1" smtClean="0">
                <a:solidFill>
                  <a:srgbClr val="10253F"/>
                </a:solidFill>
              </a:rPr>
              <a:t>Vestings</a:t>
            </a:r>
            <a:r>
              <a:rPr lang="en-CA" sz="1600" dirty="0" smtClean="0">
                <a:solidFill>
                  <a:srgbClr val="10253F"/>
                </a:solidFill>
              </a:rPr>
              <a:t> </a:t>
            </a:r>
            <a:r>
              <a:rPr lang="en-CA" sz="1600" dirty="0">
                <a:solidFill>
                  <a:srgbClr val="10253F"/>
                </a:solidFill>
              </a:rPr>
              <a:t>are </a:t>
            </a:r>
            <a:br>
              <a:rPr lang="en-CA" sz="1600" dirty="0">
                <a:solidFill>
                  <a:srgbClr val="10253F"/>
                </a:solidFill>
              </a:rPr>
            </a:br>
            <a:r>
              <a:rPr lang="en-CA" sz="1600" dirty="0">
                <a:solidFill>
                  <a:srgbClr val="10253F"/>
                </a:solidFill>
              </a:rPr>
              <a:t>attached to the MTSR </a:t>
            </a:r>
          </a:p>
        </p:txBody>
      </p:sp>
      <p:graphicFrame>
        <p:nvGraphicFramePr>
          <p:cNvPr id="19474" name="Object 18"/>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45350" name="Acrobat Document" r:id="rId5" imgW="4586400" imgH="1663200" progId="AcroExch.Document.7">
                  <p:embed/>
                </p:oleObj>
              </mc:Choice>
              <mc:Fallback>
                <p:oleObj name="Acrobat Document" r:id="rId5" imgW="4586400" imgH="1663200" progId="AcroExch.Document.7">
                  <p:embed/>
                  <p:pic>
                    <p:nvPicPr>
                      <p:cNvPr id="19474"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endParaRPr lang="en-CA"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3200" b="1" i="1" dirty="0"/>
              <a:t>KEY TAKE AWAYS</a:t>
            </a:r>
          </a:p>
        </p:txBody>
      </p:sp>
      <p:sp>
        <p:nvSpPr>
          <p:cNvPr id="3" name="Content Placeholder 2"/>
          <p:cNvSpPr>
            <a:spLocks noGrp="1"/>
          </p:cNvSpPr>
          <p:nvPr>
            <p:ph idx="1"/>
          </p:nvPr>
        </p:nvSpPr>
        <p:spPr>
          <a:xfrm>
            <a:off x="457200" y="1916113"/>
            <a:ext cx="8229600" cy="3600450"/>
          </a:xfrm>
        </p:spPr>
        <p:txBody>
          <a:bodyPr rtlCol="0">
            <a:normAutofit/>
          </a:bodyPr>
          <a:lstStyle/>
          <a:p>
            <a:pPr eaLnBrk="1" fontAlgn="auto" hangingPunct="1">
              <a:spcAft>
                <a:spcPts val="0"/>
              </a:spcAft>
              <a:buFont typeface="Arial" pitchFamily="34" charset="0"/>
              <a:buChar char="•"/>
              <a:defRPr/>
            </a:pPr>
            <a:r>
              <a:rPr lang="en-CA" sz="2200" dirty="0" smtClean="0"/>
              <a:t>Make sure you notify all the required parties, within the required timeframes</a:t>
            </a:r>
            <a:endParaRPr lang="en-CA" sz="2200" dirty="0"/>
          </a:p>
          <a:p>
            <a:pPr marL="0" indent="0" eaLnBrk="1" fontAlgn="auto" hangingPunct="1">
              <a:spcAft>
                <a:spcPts val="0"/>
              </a:spcAft>
              <a:buFont typeface="Arial" pitchFamily="34" charset="0"/>
              <a:buNone/>
              <a:defRPr/>
            </a:pPr>
            <a:endParaRPr lang="en-CA" sz="2400" dirty="0"/>
          </a:p>
          <a:p>
            <a:pPr eaLnBrk="1" fontAlgn="auto" hangingPunct="1">
              <a:spcAft>
                <a:spcPts val="0"/>
              </a:spcAft>
              <a:buFont typeface="Arial" pitchFamily="34" charset="0"/>
              <a:buChar char="•"/>
              <a:defRPr/>
            </a:pPr>
            <a:r>
              <a:rPr lang="en-CA" sz="2200" dirty="0" smtClean="0"/>
              <a:t>Don’t accept a partial payment when you cannot</a:t>
            </a:r>
            <a:r>
              <a:rPr lang="en-CA" sz="1800" dirty="0" smtClean="0"/>
              <a:t/>
            </a:r>
            <a:br>
              <a:rPr lang="en-CA" sz="1800" dirty="0" smtClean="0"/>
            </a:br>
            <a:endParaRPr lang="en-CA" sz="2400" dirty="0" smtClean="0"/>
          </a:p>
          <a:p>
            <a:pPr eaLnBrk="1" fontAlgn="auto" hangingPunct="1">
              <a:spcAft>
                <a:spcPts val="0"/>
              </a:spcAft>
              <a:buFont typeface="Arial" pitchFamily="34" charset="0"/>
              <a:buChar char="•"/>
              <a:defRPr/>
            </a:pPr>
            <a:r>
              <a:rPr lang="en-CA" sz="2200" dirty="0" smtClean="0"/>
              <a:t>Do accept payment in full when you can</a:t>
            </a:r>
            <a:r>
              <a:rPr lang="en-CA" sz="2400" dirty="0"/>
              <a:t/>
            </a:r>
            <a:br>
              <a:rPr lang="en-CA" sz="2400" dirty="0"/>
            </a:br>
            <a:endParaRPr lang="en-CA" sz="2400" dirty="0"/>
          </a:p>
          <a:p>
            <a:pPr eaLnBrk="1" fontAlgn="auto" hangingPunct="1">
              <a:spcAft>
                <a:spcPts val="0"/>
              </a:spcAft>
              <a:buFont typeface="Arial" pitchFamily="34" charset="0"/>
              <a:buNone/>
              <a:defRPr/>
            </a:pPr>
            <a:endParaRPr lang="en-CA" sz="2400" dirty="0"/>
          </a:p>
        </p:txBody>
      </p:sp>
      <p:graphicFrame>
        <p:nvGraphicFramePr>
          <p:cNvPr id="15394" name="Object 34"/>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53542" name="Acrobat Document" r:id="rId4" imgW="4586400" imgH="1663200" progId="AcroExch.Document.7">
                  <p:embed/>
                </p:oleObj>
              </mc:Choice>
              <mc:Fallback>
                <p:oleObj name="Acrobat Document" r:id="rId4" imgW="4586400" imgH="1663200" progId="AcroExch.Document.7">
                  <p:embed/>
                  <p:pic>
                    <p:nvPicPr>
                      <p:cNvPr id="15394"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150"/>
            <a:ext cx="7772400" cy="1152525"/>
          </a:xfrm>
          <a:solidFill>
            <a:schemeClr val="tx1">
              <a:lumMod val="10000"/>
              <a:lumOff val="90000"/>
            </a:schemeClr>
          </a:solidFill>
        </p:spPr>
        <p:txBody>
          <a:bodyPr rtlCol="0">
            <a:normAutofit/>
          </a:bodyPr>
          <a:lstStyle/>
          <a:p>
            <a:pPr eaLnBrk="1" fontAlgn="auto" hangingPunct="1">
              <a:spcAft>
                <a:spcPts val="0"/>
              </a:spcAft>
              <a:defRPr/>
            </a:pPr>
            <a:r>
              <a:rPr lang="en-CA" sz="3200" b="1" dirty="0"/>
              <a:t>Thanks for </a:t>
            </a:r>
            <a:r>
              <a:rPr lang="en-CA" sz="3200" b="1" dirty="0" smtClean="0"/>
              <a:t>coming to this workshop!</a:t>
            </a:r>
            <a:endParaRPr lang="en-CA" sz="3200" b="1" dirty="0"/>
          </a:p>
        </p:txBody>
      </p:sp>
      <p:sp>
        <p:nvSpPr>
          <p:cNvPr id="3" name="Subtitle 2"/>
          <p:cNvSpPr>
            <a:spLocks noGrp="1"/>
          </p:cNvSpPr>
          <p:nvPr>
            <p:ph type="subTitle" idx="1"/>
          </p:nvPr>
        </p:nvSpPr>
        <p:spPr>
          <a:xfrm>
            <a:off x="1331913" y="2636912"/>
            <a:ext cx="6400800" cy="2520876"/>
          </a:xfrm>
        </p:spPr>
        <p:txBody>
          <a:bodyPr rtlCol="0">
            <a:noAutofit/>
          </a:bodyPr>
          <a:lstStyle/>
          <a:p>
            <a:pPr algn="l" eaLnBrk="1" fontAlgn="auto" hangingPunct="1">
              <a:spcAft>
                <a:spcPts val="0"/>
              </a:spcAft>
              <a:buFont typeface="Arial" pitchFamily="34" charset="0"/>
              <a:buNone/>
              <a:defRPr/>
            </a:pPr>
            <a:r>
              <a:rPr lang="en-CA" sz="2000" dirty="0">
                <a:solidFill>
                  <a:schemeClr val="tx2">
                    <a:lumMod val="50000"/>
                  </a:schemeClr>
                </a:solidFill>
              </a:rPr>
              <a:t>		</a:t>
            </a:r>
            <a:r>
              <a:rPr lang="en-CA" sz="2000" b="1" dirty="0">
                <a:solidFill>
                  <a:schemeClr val="tx2">
                    <a:lumMod val="50000"/>
                  </a:schemeClr>
                </a:solidFill>
              </a:rPr>
              <a:t>Jeff Oberman</a:t>
            </a:r>
          </a:p>
          <a:p>
            <a:pPr algn="l" eaLnBrk="1" fontAlgn="auto" hangingPunct="1">
              <a:spcAft>
                <a:spcPts val="0"/>
              </a:spcAft>
              <a:buFont typeface="Arial" pitchFamily="34" charset="0"/>
              <a:buNone/>
              <a:defRPr/>
            </a:pPr>
            <a:r>
              <a:rPr lang="en-CA" sz="2000" dirty="0">
                <a:solidFill>
                  <a:schemeClr val="tx2">
                    <a:lumMod val="50000"/>
                  </a:schemeClr>
                </a:solidFill>
              </a:rPr>
              <a:t>		President</a:t>
            </a:r>
          </a:p>
          <a:p>
            <a:pPr algn="l" eaLnBrk="1" fontAlgn="auto" hangingPunct="1">
              <a:spcAft>
                <a:spcPts val="0"/>
              </a:spcAft>
              <a:buFont typeface="Arial" pitchFamily="34" charset="0"/>
              <a:buNone/>
              <a:defRPr/>
            </a:pPr>
            <a:r>
              <a:rPr lang="en-CA" sz="2000" dirty="0">
                <a:solidFill>
                  <a:schemeClr val="tx2">
                    <a:lumMod val="50000"/>
                  </a:schemeClr>
                </a:solidFill>
              </a:rPr>
              <a:t>		Realtax Inc.</a:t>
            </a:r>
          </a:p>
          <a:p>
            <a:pPr algn="l" eaLnBrk="1" fontAlgn="auto" hangingPunct="1">
              <a:spcAft>
                <a:spcPts val="0"/>
              </a:spcAft>
              <a:buFont typeface="Arial" pitchFamily="34" charset="0"/>
              <a:buNone/>
              <a:defRPr/>
            </a:pPr>
            <a:r>
              <a:rPr lang="en-CA" sz="2000" dirty="0">
                <a:solidFill>
                  <a:schemeClr val="tx2">
                    <a:lumMod val="50000"/>
                  </a:schemeClr>
                </a:solidFill>
              </a:rPr>
              <a:t>		1-888-585-7555 Ext. 1</a:t>
            </a:r>
          </a:p>
          <a:p>
            <a:pPr algn="l" eaLnBrk="1" fontAlgn="auto" hangingPunct="1">
              <a:spcAft>
                <a:spcPts val="0"/>
              </a:spcAft>
              <a:buFont typeface="Arial" pitchFamily="34" charset="0"/>
              <a:buNone/>
              <a:defRPr/>
            </a:pPr>
            <a:r>
              <a:rPr lang="en-CA" sz="2000" dirty="0">
                <a:solidFill>
                  <a:schemeClr val="tx2">
                    <a:lumMod val="50000"/>
                  </a:schemeClr>
                </a:solidFill>
              </a:rPr>
              <a:t>		JeffOberman@Realtax.ca</a:t>
            </a:r>
          </a:p>
          <a:p>
            <a:pPr algn="l" eaLnBrk="1" fontAlgn="auto" hangingPunct="1">
              <a:spcAft>
                <a:spcPts val="0"/>
              </a:spcAft>
              <a:buFont typeface="Arial" pitchFamily="34" charset="0"/>
              <a:buNone/>
              <a:defRPr/>
            </a:pPr>
            <a:endParaRPr lang="en-CA" sz="1000" dirty="0">
              <a:solidFill>
                <a:schemeClr val="tx2">
                  <a:lumMod val="50000"/>
                </a:schemeClr>
              </a:solidFill>
            </a:endParaRPr>
          </a:p>
          <a:p>
            <a:pPr algn="l" eaLnBrk="1" fontAlgn="auto" hangingPunct="1">
              <a:spcAft>
                <a:spcPts val="0"/>
              </a:spcAft>
              <a:buFont typeface="Arial" pitchFamily="34" charset="0"/>
              <a:buNone/>
              <a:defRPr/>
            </a:pPr>
            <a:r>
              <a:rPr lang="en-CA" sz="2000" b="1" dirty="0">
                <a:solidFill>
                  <a:schemeClr val="tx2">
                    <a:lumMod val="50000"/>
                  </a:schemeClr>
                </a:solidFill>
              </a:rPr>
              <a:t>		</a:t>
            </a:r>
            <a:r>
              <a:rPr lang="en-CA" sz="2000" dirty="0">
                <a:solidFill>
                  <a:schemeClr val="tx2">
                    <a:lumMod val="50000"/>
                  </a:schemeClr>
                </a:solidFill>
              </a:rPr>
              <a:t>	</a:t>
            </a:r>
          </a:p>
          <a:p>
            <a:pPr algn="l" eaLnBrk="1" fontAlgn="auto" hangingPunct="1">
              <a:spcAft>
                <a:spcPts val="0"/>
              </a:spcAft>
              <a:buFont typeface="Arial" pitchFamily="34" charset="0"/>
              <a:buNone/>
              <a:defRPr/>
            </a:pPr>
            <a:r>
              <a:rPr lang="en-CA" sz="2000" dirty="0">
                <a:solidFill>
                  <a:schemeClr val="tx2">
                    <a:lumMod val="50000"/>
                  </a:schemeClr>
                </a:solidFill>
              </a:rPr>
              <a:t/>
            </a:r>
            <a:br>
              <a:rPr lang="en-CA" sz="2000" dirty="0">
                <a:solidFill>
                  <a:schemeClr val="tx2">
                    <a:lumMod val="50000"/>
                  </a:schemeClr>
                </a:solidFill>
              </a:rPr>
            </a:br>
            <a:endParaRPr lang="en-CA" sz="2000" dirty="0">
              <a:solidFill>
                <a:schemeClr val="tx2">
                  <a:lumMod val="50000"/>
                </a:schemeClr>
              </a:solidFill>
            </a:endParaRPr>
          </a:p>
        </p:txBody>
      </p:sp>
      <p:graphicFrame>
        <p:nvGraphicFramePr>
          <p:cNvPr id="8233" name="Object 41"/>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55590" name="Acrobat Document" r:id="rId4" imgW="4586400" imgH="1663200" progId="AcroExch.Document.7">
                  <p:embed/>
                </p:oleObj>
              </mc:Choice>
              <mc:Fallback>
                <p:oleObj name="Acrobat Document" r:id="rId4" imgW="4586400" imgH="1663200" progId="AcroExch.Document.7">
                  <p:embed/>
                  <p:pic>
                    <p:nvPicPr>
                      <p:cNvPr id="8233"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224136"/>
          </a:xfrm>
          <a:solidFill>
            <a:schemeClr val="tx1">
              <a:lumMod val="10000"/>
              <a:lumOff val="90000"/>
            </a:schemeClr>
          </a:solidFill>
        </p:spPr>
        <p:txBody>
          <a:bodyPr rtlCol="0">
            <a:normAutofit/>
          </a:bodyPr>
          <a:lstStyle/>
          <a:p>
            <a:pPr eaLnBrk="1" fontAlgn="auto" hangingPunct="1">
              <a:spcAft>
                <a:spcPts val="0"/>
              </a:spcAft>
              <a:defRPr/>
            </a:pPr>
            <a:r>
              <a:rPr lang="en-CA" sz="3200" b="1" dirty="0" smtClean="0">
                <a:solidFill>
                  <a:schemeClr val="tx2">
                    <a:lumMod val="50000"/>
                  </a:schemeClr>
                </a:solidFill>
              </a:rPr>
              <a:t>Definitions</a:t>
            </a:r>
            <a:endParaRPr lang="en-CA" sz="2700" b="1" dirty="0">
              <a:solidFill>
                <a:schemeClr val="tx2">
                  <a:lumMod val="50000"/>
                </a:schemeClr>
              </a:solidFill>
            </a:endParaRPr>
          </a:p>
        </p:txBody>
      </p:sp>
      <p:sp>
        <p:nvSpPr>
          <p:cNvPr id="3" name="Content Placeholder 2"/>
          <p:cNvSpPr>
            <a:spLocks noGrp="1"/>
          </p:cNvSpPr>
          <p:nvPr>
            <p:ph idx="1"/>
          </p:nvPr>
        </p:nvSpPr>
        <p:spPr>
          <a:xfrm>
            <a:off x="467544" y="2132856"/>
            <a:ext cx="8229600" cy="3313113"/>
          </a:xfrm>
        </p:spPr>
        <p:txBody>
          <a:bodyPr rtlCol="0">
            <a:normAutofit fontScale="32500" lnSpcReduction="20000"/>
          </a:bodyPr>
          <a:lstStyle/>
          <a:p>
            <a:pPr eaLnBrk="1" fontAlgn="auto" hangingPunct="1">
              <a:spcAft>
                <a:spcPts val="0"/>
              </a:spcAft>
              <a:buFont typeface="Arial" pitchFamily="34" charset="0"/>
              <a:buChar char="•"/>
              <a:defRPr/>
            </a:pPr>
            <a:r>
              <a:rPr lang="en-CA" sz="5500" b="1" dirty="0" smtClean="0">
                <a:solidFill>
                  <a:schemeClr val="tx2">
                    <a:lumMod val="50000"/>
                  </a:schemeClr>
                </a:solidFill>
              </a:rPr>
              <a:t>Tax sale</a:t>
            </a:r>
            <a:r>
              <a:rPr lang="en-CA" sz="2000" dirty="0" smtClean="0">
                <a:solidFill>
                  <a:schemeClr val="tx2">
                    <a:lumMod val="50000"/>
                  </a:schemeClr>
                </a:solidFill>
              </a:rPr>
              <a:t/>
            </a:r>
            <a:br>
              <a:rPr lang="en-CA" sz="2000" dirty="0" smtClean="0">
                <a:solidFill>
                  <a:schemeClr val="tx2">
                    <a:lumMod val="50000"/>
                  </a:schemeClr>
                </a:solidFill>
              </a:rPr>
            </a:br>
            <a:r>
              <a:rPr lang="en-CA" sz="4300" dirty="0" smtClean="0">
                <a:solidFill>
                  <a:schemeClr val="tx2">
                    <a:lumMod val="50000"/>
                  </a:schemeClr>
                </a:solidFill>
              </a:rPr>
              <a:t>The set of procedures that are required in order to offer a property for sale in order to recover realty tax arrears</a:t>
            </a:r>
            <a:br>
              <a:rPr lang="en-CA" sz="4300" dirty="0" smtClean="0">
                <a:solidFill>
                  <a:schemeClr val="tx2">
                    <a:lumMod val="50000"/>
                  </a:schemeClr>
                </a:solidFill>
              </a:rPr>
            </a:br>
            <a:r>
              <a:rPr lang="en-CA" sz="4300" dirty="0" smtClean="0">
                <a:solidFill>
                  <a:schemeClr val="tx2">
                    <a:lumMod val="50000"/>
                  </a:schemeClr>
                </a:solidFill>
              </a:rPr>
              <a:t/>
            </a:r>
            <a:br>
              <a:rPr lang="en-CA" sz="4300" dirty="0" smtClean="0">
                <a:solidFill>
                  <a:schemeClr val="tx2">
                    <a:lumMod val="50000"/>
                  </a:schemeClr>
                </a:solidFill>
              </a:rPr>
            </a:br>
            <a:endParaRPr lang="en-CA" sz="4300" dirty="0">
              <a:solidFill>
                <a:schemeClr val="tx2">
                  <a:lumMod val="50000"/>
                </a:schemeClr>
              </a:solidFill>
            </a:endParaRPr>
          </a:p>
          <a:p>
            <a:pPr eaLnBrk="1" fontAlgn="auto" hangingPunct="1">
              <a:spcAft>
                <a:spcPts val="0"/>
              </a:spcAft>
              <a:buFont typeface="Arial" pitchFamily="34" charset="0"/>
              <a:buChar char="•"/>
              <a:defRPr/>
            </a:pPr>
            <a:r>
              <a:rPr lang="en-CA" sz="5500" b="1" dirty="0" smtClean="0">
                <a:solidFill>
                  <a:schemeClr val="tx2">
                    <a:lumMod val="50000"/>
                  </a:schemeClr>
                </a:solidFill>
              </a:rPr>
              <a:t>Tax registration</a:t>
            </a:r>
            <a:r>
              <a:rPr lang="en-CA" sz="2000" dirty="0" smtClean="0">
                <a:solidFill>
                  <a:schemeClr val="tx2">
                    <a:lumMod val="50000"/>
                  </a:schemeClr>
                </a:solidFill>
              </a:rPr>
              <a:t/>
            </a:r>
            <a:br>
              <a:rPr lang="en-CA" sz="2000" dirty="0" smtClean="0">
                <a:solidFill>
                  <a:schemeClr val="tx2">
                    <a:lumMod val="50000"/>
                  </a:schemeClr>
                </a:solidFill>
              </a:rPr>
            </a:br>
            <a:r>
              <a:rPr lang="en-CA" sz="4300" dirty="0" smtClean="0">
                <a:solidFill>
                  <a:schemeClr val="tx2">
                    <a:lumMod val="50000"/>
                  </a:schemeClr>
                </a:solidFill>
              </a:rPr>
              <a:t>The one-year long set of procedures that must be followed </a:t>
            </a:r>
            <a:r>
              <a:rPr lang="en-CA" sz="4300" i="1" u="sng" dirty="0" smtClean="0">
                <a:solidFill>
                  <a:schemeClr val="tx2">
                    <a:lumMod val="50000"/>
                  </a:schemeClr>
                </a:solidFill>
              </a:rPr>
              <a:t>before</a:t>
            </a:r>
            <a:r>
              <a:rPr lang="en-CA" sz="4300" dirty="0" smtClean="0">
                <a:solidFill>
                  <a:schemeClr val="tx2">
                    <a:lumMod val="50000"/>
                  </a:schemeClr>
                </a:solidFill>
              </a:rPr>
              <a:t> you can commence tax sale procedures</a:t>
            </a:r>
            <a:br>
              <a:rPr lang="en-CA" sz="4300" dirty="0" smtClean="0">
                <a:solidFill>
                  <a:schemeClr val="tx2">
                    <a:lumMod val="50000"/>
                  </a:schemeClr>
                </a:solidFill>
              </a:rPr>
            </a:br>
            <a:r>
              <a:rPr lang="en-CA" sz="4300" dirty="0" smtClean="0">
                <a:solidFill>
                  <a:schemeClr val="tx2">
                    <a:lumMod val="50000"/>
                  </a:schemeClr>
                </a:solidFill>
              </a:rPr>
              <a:t/>
            </a:r>
            <a:br>
              <a:rPr lang="en-CA" sz="4300" dirty="0" smtClean="0">
                <a:solidFill>
                  <a:schemeClr val="tx2">
                    <a:lumMod val="50000"/>
                  </a:schemeClr>
                </a:solidFill>
              </a:rPr>
            </a:br>
            <a:endParaRPr lang="en-CA" sz="4300" dirty="0" smtClean="0">
              <a:solidFill>
                <a:schemeClr val="tx2">
                  <a:lumMod val="50000"/>
                </a:schemeClr>
              </a:solidFill>
            </a:endParaRPr>
          </a:p>
          <a:p>
            <a:pPr eaLnBrk="1" fontAlgn="auto" hangingPunct="1">
              <a:spcAft>
                <a:spcPts val="0"/>
              </a:spcAft>
              <a:buFont typeface="Arial" pitchFamily="34" charset="0"/>
              <a:buChar char="•"/>
              <a:defRPr/>
            </a:pPr>
            <a:r>
              <a:rPr lang="en-CA" sz="5500" b="1" dirty="0" smtClean="0">
                <a:solidFill>
                  <a:schemeClr val="tx2">
                    <a:lumMod val="50000"/>
                  </a:schemeClr>
                </a:solidFill>
              </a:rPr>
              <a:t>Expedited tax sale</a:t>
            </a:r>
            <a:r>
              <a:rPr lang="en-CA" sz="2000" dirty="0" smtClean="0">
                <a:solidFill>
                  <a:schemeClr val="tx2">
                    <a:lumMod val="50000"/>
                  </a:schemeClr>
                </a:solidFill>
              </a:rPr>
              <a:t/>
            </a:r>
            <a:br>
              <a:rPr lang="en-CA" sz="2000" dirty="0" smtClean="0">
                <a:solidFill>
                  <a:schemeClr val="tx2">
                    <a:lumMod val="50000"/>
                  </a:schemeClr>
                </a:solidFill>
              </a:rPr>
            </a:br>
            <a:r>
              <a:rPr lang="en-CA" sz="4300" dirty="0" smtClean="0">
                <a:solidFill>
                  <a:schemeClr val="tx2">
                    <a:lumMod val="50000"/>
                  </a:schemeClr>
                </a:solidFill>
              </a:rPr>
              <a:t>An expedited process that’s available if property was owned by a corporation that has been cancelled</a:t>
            </a:r>
            <a:r>
              <a:rPr lang="en-CA" sz="2000" i="1" dirty="0">
                <a:solidFill>
                  <a:schemeClr val="tx2">
                    <a:lumMod val="50000"/>
                  </a:schemeClr>
                </a:solidFill>
              </a:rPr>
              <a:t/>
            </a:r>
            <a:br>
              <a:rPr lang="en-CA" sz="2000" i="1" dirty="0">
                <a:solidFill>
                  <a:schemeClr val="tx2">
                    <a:lumMod val="50000"/>
                  </a:schemeClr>
                </a:solidFill>
              </a:rPr>
            </a:br>
            <a:r>
              <a:rPr lang="en-CA" sz="2400" i="1" dirty="0">
                <a:solidFill>
                  <a:schemeClr val="tx2">
                    <a:lumMod val="50000"/>
                  </a:schemeClr>
                </a:solidFill>
              </a:rPr>
              <a:t/>
            </a:r>
            <a:br>
              <a:rPr lang="en-CA" sz="2400" i="1" dirty="0">
                <a:solidFill>
                  <a:schemeClr val="tx2">
                    <a:lumMod val="50000"/>
                  </a:schemeClr>
                </a:solidFill>
              </a:rPr>
            </a:br>
            <a:endParaRPr lang="en-CA" sz="2400" dirty="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56613"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2944225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224136"/>
          </a:xfrm>
          <a:solidFill>
            <a:schemeClr val="tx1">
              <a:lumMod val="10000"/>
              <a:lumOff val="90000"/>
            </a:schemeClr>
          </a:solidFill>
        </p:spPr>
        <p:txBody>
          <a:bodyPr rtlCol="0">
            <a:normAutofit/>
          </a:bodyPr>
          <a:lstStyle/>
          <a:p>
            <a:pPr eaLnBrk="1" fontAlgn="auto" hangingPunct="1">
              <a:spcAft>
                <a:spcPts val="0"/>
              </a:spcAft>
              <a:defRPr/>
            </a:pPr>
            <a:r>
              <a:rPr lang="en-CA" sz="3200" b="1" dirty="0" smtClean="0">
                <a:solidFill>
                  <a:schemeClr val="tx2">
                    <a:lumMod val="50000"/>
                  </a:schemeClr>
                </a:solidFill>
              </a:rPr>
              <a:t>Legislation and Rules</a:t>
            </a:r>
            <a:endParaRPr lang="en-CA" sz="2700" b="1" dirty="0">
              <a:solidFill>
                <a:schemeClr val="tx2">
                  <a:lumMod val="50000"/>
                </a:schemeClr>
              </a:solidFill>
            </a:endParaRPr>
          </a:p>
        </p:txBody>
      </p:sp>
      <p:sp>
        <p:nvSpPr>
          <p:cNvPr id="3" name="Content Placeholder 2"/>
          <p:cNvSpPr>
            <a:spLocks noGrp="1"/>
          </p:cNvSpPr>
          <p:nvPr>
            <p:ph idx="1"/>
          </p:nvPr>
        </p:nvSpPr>
        <p:spPr>
          <a:xfrm>
            <a:off x="467544" y="2132856"/>
            <a:ext cx="8229600" cy="3313113"/>
          </a:xfrm>
        </p:spPr>
        <p:txBody>
          <a:bodyPr rtlCol="0">
            <a:normAutofit fontScale="55000" lnSpcReduction="20000"/>
          </a:bodyPr>
          <a:lstStyle/>
          <a:p>
            <a:pPr marL="0" indent="0" eaLnBrk="1" fontAlgn="auto" hangingPunct="1">
              <a:spcAft>
                <a:spcPts val="0"/>
              </a:spcAft>
              <a:buNone/>
              <a:defRPr/>
            </a:pPr>
            <a:r>
              <a:rPr lang="en-CA" sz="2900" b="1" dirty="0" smtClean="0">
                <a:solidFill>
                  <a:schemeClr val="tx2">
                    <a:lumMod val="50000"/>
                  </a:schemeClr>
                </a:solidFill>
              </a:rPr>
              <a:t>Legislation </a:t>
            </a:r>
          </a:p>
          <a:p>
            <a:pPr lvl="1" eaLnBrk="1" fontAlgn="auto" hangingPunct="1">
              <a:spcAft>
                <a:spcPts val="0"/>
              </a:spcAft>
              <a:buFont typeface="Arial" pitchFamily="34" charset="0"/>
              <a:buChar char="•"/>
              <a:defRPr/>
            </a:pPr>
            <a:r>
              <a:rPr lang="en-CA" sz="2500" dirty="0" smtClean="0">
                <a:solidFill>
                  <a:schemeClr val="tx2">
                    <a:lumMod val="50000"/>
                  </a:schemeClr>
                </a:solidFill>
              </a:rPr>
              <a:t>Main legislation is the </a:t>
            </a:r>
            <a:r>
              <a:rPr lang="en-CA" sz="2500" i="1" dirty="0" smtClean="0">
                <a:solidFill>
                  <a:schemeClr val="tx2">
                    <a:lumMod val="50000"/>
                  </a:schemeClr>
                </a:solidFill>
              </a:rPr>
              <a:t>Municipal Act, 2001, Part XI </a:t>
            </a:r>
          </a:p>
          <a:p>
            <a:pPr lvl="2" eaLnBrk="1" fontAlgn="auto" hangingPunct="1">
              <a:spcAft>
                <a:spcPts val="0"/>
              </a:spcAft>
              <a:buFont typeface="Arial" pitchFamily="34" charset="0"/>
              <a:buChar char="•"/>
              <a:defRPr/>
            </a:pPr>
            <a:r>
              <a:rPr lang="en-CA" sz="2200" dirty="0" smtClean="0">
                <a:solidFill>
                  <a:schemeClr val="tx2">
                    <a:lumMod val="50000"/>
                  </a:schemeClr>
                </a:solidFill>
              </a:rPr>
              <a:t>Some sections outside of </a:t>
            </a:r>
            <a:r>
              <a:rPr lang="en-CA" sz="2200" i="1" dirty="0" smtClean="0">
                <a:solidFill>
                  <a:schemeClr val="tx2">
                    <a:lumMod val="50000"/>
                  </a:schemeClr>
                </a:solidFill>
              </a:rPr>
              <a:t>Part XI</a:t>
            </a:r>
            <a:r>
              <a:rPr lang="en-CA" sz="2200" dirty="0" smtClean="0">
                <a:solidFill>
                  <a:schemeClr val="tx2">
                    <a:lumMod val="50000"/>
                  </a:schemeClr>
                </a:solidFill>
              </a:rPr>
              <a:t> are involved</a:t>
            </a:r>
          </a:p>
          <a:p>
            <a:pPr lvl="2" eaLnBrk="1" fontAlgn="auto" hangingPunct="1">
              <a:spcAft>
                <a:spcPts val="0"/>
              </a:spcAft>
              <a:buFont typeface="Arial" pitchFamily="34" charset="0"/>
              <a:buChar char="•"/>
              <a:defRPr/>
            </a:pPr>
            <a:r>
              <a:rPr lang="en-CA" sz="2200" dirty="0" smtClean="0">
                <a:solidFill>
                  <a:schemeClr val="tx2">
                    <a:lumMod val="50000"/>
                  </a:schemeClr>
                </a:solidFill>
              </a:rPr>
              <a:t>Other Acts that may also be involved, such as</a:t>
            </a:r>
          </a:p>
          <a:p>
            <a:pPr lvl="3" eaLnBrk="1" fontAlgn="auto" hangingPunct="1">
              <a:spcAft>
                <a:spcPts val="0"/>
              </a:spcAft>
              <a:buFont typeface="Arial" pitchFamily="34" charset="0"/>
              <a:buChar char="•"/>
              <a:defRPr/>
            </a:pPr>
            <a:r>
              <a:rPr lang="en-CA" sz="2200" i="1" dirty="0" smtClean="0">
                <a:solidFill>
                  <a:schemeClr val="tx2">
                    <a:lumMod val="50000"/>
                  </a:schemeClr>
                </a:solidFill>
              </a:rPr>
              <a:t>Farm Debt Mediation Act,</a:t>
            </a:r>
          </a:p>
          <a:p>
            <a:pPr lvl="3" eaLnBrk="1" fontAlgn="auto" hangingPunct="1">
              <a:spcAft>
                <a:spcPts val="0"/>
              </a:spcAft>
              <a:buFont typeface="Arial" pitchFamily="34" charset="0"/>
              <a:buChar char="•"/>
              <a:defRPr/>
            </a:pPr>
            <a:r>
              <a:rPr lang="en-CA" sz="2200" i="1" dirty="0" smtClean="0">
                <a:solidFill>
                  <a:schemeClr val="tx2">
                    <a:lumMod val="50000"/>
                  </a:schemeClr>
                </a:solidFill>
              </a:rPr>
              <a:t>Forfeited Corporate Property Act, 2015</a:t>
            </a:r>
            <a:r>
              <a:rPr lang="en-CA" sz="1600" i="1" dirty="0" smtClean="0">
                <a:solidFill>
                  <a:schemeClr val="tx2">
                    <a:lumMod val="50000"/>
                  </a:schemeClr>
                </a:solidFill>
              </a:rPr>
              <a:t/>
            </a:r>
            <a:br>
              <a:rPr lang="en-CA" sz="1600" i="1" dirty="0" smtClean="0">
                <a:solidFill>
                  <a:schemeClr val="tx2">
                    <a:lumMod val="50000"/>
                  </a:schemeClr>
                </a:solidFill>
              </a:rPr>
            </a:br>
            <a:endParaRPr lang="en-CA" sz="1600" i="1" dirty="0" smtClean="0">
              <a:solidFill>
                <a:schemeClr val="tx2">
                  <a:lumMod val="50000"/>
                </a:schemeClr>
              </a:solidFill>
            </a:endParaRPr>
          </a:p>
          <a:p>
            <a:pPr lvl="1" eaLnBrk="1" fontAlgn="auto" hangingPunct="1">
              <a:spcAft>
                <a:spcPts val="0"/>
              </a:spcAft>
              <a:buFont typeface="Arial" pitchFamily="34" charset="0"/>
              <a:buChar char="•"/>
              <a:defRPr/>
            </a:pPr>
            <a:r>
              <a:rPr lang="en-CA" sz="2500" dirty="0" smtClean="0">
                <a:solidFill>
                  <a:schemeClr val="tx2">
                    <a:lumMod val="50000"/>
                  </a:schemeClr>
                </a:solidFill>
              </a:rPr>
              <a:t>All section numbers in this presentation refer to the </a:t>
            </a:r>
            <a:r>
              <a:rPr lang="en-CA" sz="2500" i="1" dirty="0" smtClean="0">
                <a:solidFill>
                  <a:schemeClr val="tx2">
                    <a:lumMod val="50000"/>
                  </a:schemeClr>
                </a:solidFill>
              </a:rPr>
              <a:t>Municipal Act, 2001, </a:t>
            </a:r>
            <a:r>
              <a:rPr lang="en-CA" sz="2500" dirty="0" smtClean="0">
                <a:solidFill>
                  <a:schemeClr val="tx2">
                    <a:lumMod val="50000"/>
                  </a:schemeClr>
                </a:solidFill>
              </a:rPr>
              <a:t>unless otherwise noted</a:t>
            </a:r>
            <a:r>
              <a:rPr lang="en-CA" sz="1800" dirty="0" smtClean="0">
                <a:solidFill>
                  <a:schemeClr val="tx2">
                    <a:lumMod val="50000"/>
                  </a:schemeClr>
                </a:solidFill>
              </a:rPr>
              <a:t/>
            </a:r>
            <a:br>
              <a:rPr lang="en-CA" sz="1800" dirty="0" smtClean="0">
                <a:solidFill>
                  <a:schemeClr val="tx2">
                    <a:lumMod val="50000"/>
                  </a:schemeClr>
                </a:solidFill>
              </a:rPr>
            </a:br>
            <a:r>
              <a:rPr lang="en-CA" sz="1800" dirty="0" smtClean="0">
                <a:solidFill>
                  <a:schemeClr val="tx2">
                    <a:lumMod val="50000"/>
                  </a:schemeClr>
                </a:solidFill>
              </a:rPr>
              <a:t/>
            </a:r>
            <a:br>
              <a:rPr lang="en-CA" sz="1800" dirty="0" smtClean="0">
                <a:solidFill>
                  <a:schemeClr val="tx2">
                    <a:lumMod val="50000"/>
                  </a:schemeClr>
                </a:solidFill>
              </a:rPr>
            </a:br>
            <a:endParaRPr lang="en-CA" sz="1800" dirty="0" smtClean="0">
              <a:solidFill>
                <a:schemeClr val="tx2">
                  <a:lumMod val="50000"/>
                </a:schemeClr>
              </a:solidFill>
            </a:endParaRPr>
          </a:p>
          <a:p>
            <a:pPr marL="0" indent="0" eaLnBrk="1" fontAlgn="auto" hangingPunct="1">
              <a:spcAft>
                <a:spcPts val="0"/>
              </a:spcAft>
              <a:buNone/>
              <a:defRPr/>
            </a:pPr>
            <a:r>
              <a:rPr lang="en-CA" sz="2900" b="1" dirty="0" smtClean="0">
                <a:solidFill>
                  <a:schemeClr val="tx2">
                    <a:lumMod val="50000"/>
                  </a:schemeClr>
                </a:solidFill>
              </a:rPr>
              <a:t>Rules</a:t>
            </a:r>
          </a:p>
          <a:p>
            <a:pPr lvl="1" eaLnBrk="1" fontAlgn="auto" hangingPunct="1">
              <a:spcAft>
                <a:spcPts val="0"/>
              </a:spcAft>
              <a:buFont typeface="Arial" pitchFamily="34" charset="0"/>
              <a:buChar char="•"/>
              <a:defRPr/>
            </a:pPr>
            <a:r>
              <a:rPr lang="en-CA" sz="2500" i="1" dirty="0">
                <a:solidFill>
                  <a:schemeClr val="tx2">
                    <a:lumMod val="50000"/>
                  </a:schemeClr>
                </a:solidFill>
              </a:rPr>
              <a:t>Municipal Tax Sales Rules </a:t>
            </a:r>
            <a:r>
              <a:rPr lang="en-CA" sz="2500" i="1" dirty="0" smtClean="0">
                <a:solidFill>
                  <a:schemeClr val="tx2">
                    <a:lumMod val="50000"/>
                  </a:schemeClr>
                </a:solidFill>
              </a:rPr>
              <a:t>(“Rules”)</a:t>
            </a:r>
            <a:r>
              <a:rPr lang="en-CA" sz="2200" i="1" dirty="0" smtClean="0">
                <a:solidFill>
                  <a:schemeClr val="tx2">
                    <a:lumMod val="50000"/>
                  </a:schemeClr>
                </a:solidFill>
              </a:rPr>
              <a:t/>
            </a:r>
            <a:br>
              <a:rPr lang="en-CA" sz="2200" i="1" dirty="0" smtClean="0">
                <a:solidFill>
                  <a:schemeClr val="tx2">
                    <a:lumMod val="50000"/>
                  </a:schemeClr>
                </a:solidFill>
              </a:rPr>
            </a:br>
            <a:r>
              <a:rPr lang="en-CA" sz="2500" i="1" dirty="0" err="1" smtClean="0">
                <a:solidFill>
                  <a:schemeClr val="tx2">
                    <a:lumMod val="50000"/>
                  </a:schemeClr>
                </a:solidFill>
              </a:rPr>
              <a:t>O.Reg</a:t>
            </a:r>
            <a:r>
              <a:rPr lang="en-CA" sz="2500" i="1" dirty="0" smtClean="0">
                <a:solidFill>
                  <a:schemeClr val="tx2">
                    <a:lumMod val="50000"/>
                  </a:schemeClr>
                </a:solidFill>
              </a:rPr>
              <a:t>. 181/03 as amended by 571/17</a:t>
            </a:r>
            <a:r>
              <a:rPr lang="en-CA" sz="1600" dirty="0" smtClean="0">
                <a:solidFill>
                  <a:schemeClr val="tx2">
                    <a:lumMod val="50000"/>
                  </a:schemeClr>
                </a:solidFill>
              </a:rPr>
              <a:t/>
            </a:r>
            <a:br>
              <a:rPr lang="en-CA" sz="1600" dirty="0" smtClean="0">
                <a:solidFill>
                  <a:schemeClr val="tx2">
                    <a:lumMod val="50000"/>
                  </a:schemeClr>
                </a:solidFill>
              </a:rPr>
            </a:br>
            <a:r>
              <a:rPr lang="en-CA" sz="1600" dirty="0" smtClean="0">
                <a:solidFill>
                  <a:schemeClr val="tx2">
                    <a:lumMod val="50000"/>
                  </a:schemeClr>
                </a:solidFill>
              </a:rPr>
              <a:t/>
            </a:r>
            <a:br>
              <a:rPr lang="en-CA" sz="1600" dirty="0" smtClean="0">
                <a:solidFill>
                  <a:schemeClr val="tx2">
                    <a:lumMod val="50000"/>
                  </a:schemeClr>
                </a:solidFill>
              </a:rPr>
            </a:br>
            <a:endParaRPr lang="en-CA" sz="1600" dirty="0" smtClean="0">
              <a:solidFill>
                <a:schemeClr val="tx2">
                  <a:lumMod val="50000"/>
                </a:schemeClr>
              </a:solidFill>
            </a:endParaRPr>
          </a:p>
          <a:p>
            <a:pPr marL="0" indent="0" eaLnBrk="1" fontAlgn="auto" hangingPunct="1">
              <a:spcAft>
                <a:spcPts val="0"/>
              </a:spcAft>
              <a:buNone/>
              <a:defRPr/>
            </a:pPr>
            <a:r>
              <a:rPr lang="en-CA" sz="2000" i="1" dirty="0">
                <a:solidFill>
                  <a:schemeClr val="tx2">
                    <a:lumMod val="50000"/>
                  </a:schemeClr>
                </a:solidFill>
              </a:rPr>
              <a:t/>
            </a:r>
            <a:br>
              <a:rPr lang="en-CA" sz="2000" i="1" dirty="0">
                <a:solidFill>
                  <a:schemeClr val="tx2">
                    <a:lumMod val="50000"/>
                  </a:schemeClr>
                </a:solidFill>
              </a:rPr>
            </a:br>
            <a:r>
              <a:rPr lang="en-CA" sz="2400" i="1" dirty="0">
                <a:solidFill>
                  <a:schemeClr val="tx2">
                    <a:lumMod val="50000"/>
                  </a:schemeClr>
                </a:solidFill>
              </a:rPr>
              <a:t/>
            </a:r>
            <a:br>
              <a:rPr lang="en-CA" sz="2400" i="1" dirty="0">
                <a:solidFill>
                  <a:schemeClr val="tx2">
                    <a:lumMod val="50000"/>
                  </a:schemeClr>
                </a:solidFill>
              </a:rPr>
            </a:br>
            <a:endParaRPr lang="en-CA" sz="2400" dirty="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66791"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1814482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par>
                          <p:cTn id="24" fill="hold">
                            <p:stCondLst>
                              <p:cond delay="9500"/>
                            </p:stCondLst>
                            <p:childTnLst>
                              <p:par>
                                <p:cTn id="25" presetID="22" presetClass="entr" presetSubtype="8"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500"/>
                                        <p:tgtEl>
                                          <p:spTgt spid="3">
                                            <p:txEl>
                                              <p:pRg st="4" end="4"/>
                                            </p:txEl>
                                          </p:spTgt>
                                        </p:tgtEl>
                                      </p:cBhvr>
                                    </p:animEffect>
                                  </p:childTnLst>
                                </p:cTn>
                              </p:par>
                            </p:childTnLst>
                          </p:cTn>
                        </p:par>
                        <p:par>
                          <p:cTn id="28" fill="hold">
                            <p:stCondLst>
                              <p:cond delay="11500"/>
                            </p:stCondLst>
                            <p:childTnLst>
                              <p:par>
                                <p:cTn id="29" presetID="22" presetClass="entr" presetSubtype="8" fill="hold"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1500"/>
                                        <p:tgtEl>
                                          <p:spTgt spid="3">
                                            <p:txEl>
                                              <p:pRg st="5" end="5"/>
                                            </p:txEl>
                                          </p:spTgt>
                                        </p:tgtEl>
                                      </p:cBhvr>
                                    </p:animEffect>
                                  </p:childTnLst>
                                </p:cTn>
                              </p:par>
                            </p:childTnLst>
                          </p:cTn>
                        </p:par>
                        <p:par>
                          <p:cTn id="32" fill="hold">
                            <p:stCondLst>
                              <p:cond delay="13500"/>
                            </p:stCondLst>
                            <p:childTnLst>
                              <p:par>
                                <p:cTn id="33" presetID="22" presetClass="entr" presetSubtype="8" fill="hold" nodeType="afterEffect">
                                  <p:stCondLst>
                                    <p:cond delay="5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1500"/>
                                        <p:tgtEl>
                                          <p:spTgt spid="3">
                                            <p:txEl>
                                              <p:pRg st="6" end="6"/>
                                            </p:txEl>
                                          </p:spTgt>
                                        </p:tgtEl>
                                      </p:cBhvr>
                                    </p:animEffect>
                                  </p:childTnLst>
                                </p:cTn>
                              </p:par>
                            </p:childTnLst>
                          </p:cTn>
                        </p:par>
                        <p:par>
                          <p:cTn id="36" fill="hold">
                            <p:stCondLst>
                              <p:cond delay="15500"/>
                            </p:stCondLst>
                            <p:childTnLst>
                              <p:par>
                                <p:cTn id="37" presetID="22" presetClass="entr" presetSubtype="8" fill="hold" nodeType="afterEffect">
                                  <p:stCondLst>
                                    <p:cond delay="5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1500"/>
                                        <p:tgtEl>
                                          <p:spTgt spid="3">
                                            <p:txEl>
                                              <p:pRg st="7" end="7"/>
                                            </p:txEl>
                                          </p:spTgt>
                                        </p:tgtEl>
                                      </p:cBhvr>
                                    </p:animEffect>
                                  </p:childTnLst>
                                </p:cTn>
                              </p:par>
                            </p:childTnLst>
                          </p:cTn>
                        </p:par>
                        <p:par>
                          <p:cTn id="40" fill="hold">
                            <p:stCondLst>
                              <p:cond delay="17500"/>
                            </p:stCondLst>
                            <p:childTnLst>
                              <p:par>
                                <p:cTn id="41" presetID="22" presetClass="entr" presetSubtype="8" fill="hold" nodeType="afterEffect">
                                  <p:stCondLst>
                                    <p:cond delay="50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1500"/>
                                        <p:tgtEl>
                                          <p:spTgt spid="3">
                                            <p:txEl>
                                              <p:pRg st="8" end="8"/>
                                            </p:txEl>
                                          </p:spTgt>
                                        </p:tgtEl>
                                      </p:cBhvr>
                                    </p:animEffect>
                                  </p:childTnLst>
                                </p:cTn>
                              </p:par>
                            </p:childTnLst>
                          </p:cTn>
                        </p:par>
                        <p:par>
                          <p:cTn id="44" fill="hold">
                            <p:stCondLst>
                              <p:cond delay="19500"/>
                            </p:stCondLst>
                            <p:childTnLst>
                              <p:par>
                                <p:cTn id="45" presetID="22" presetClass="entr" presetSubtype="8" fill="hold" nodeType="afterEffect">
                                  <p:stCondLst>
                                    <p:cond delay="50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1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3200" b="1" dirty="0" smtClean="0">
                <a:solidFill>
                  <a:schemeClr val="tx2">
                    <a:lumMod val="50000"/>
                  </a:schemeClr>
                </a:solidFill>
              </a:rPr>
              <a:t>Why do a tax registration?</a:t>
            </a:r>
            <a:endParaRPr lang="en-CA" sz="2700" b="1" dirty="0">
              <a:solidFill>
                <a:schemeClr val="tx2">
                  <a:lumMod val="50000"/>
                </a:schemeClr>
              </a:solidFill>
            </a:endParaRPr>
          </a:p>
        </p:txBody>
      </p:sp>
      <p:sp>
        <p:nvSpPr>
          <p:cNvPr id="3" name="Content Placeholder 2"/>
          <p:cNvSpPr>
            <a:spLocks noGrp="1"/>
          </p:cNvSpPr>
          <p:nvPr>
            <p:ph idx="1"/>
          </p:nvPr>
        </p:nvSpPr>
        <p:spPr>
          <a:xfrm>
            <a:off x="467544" y="1700808"/>
            <a:ext cx="8229600" cy="3888432"/>
          </a:xfrm>
        </p:spPr>
        <p:txBody>
          <a:bodyPr rtlCol="0">
            <a:normAutofit/>
          </a:bodyPr>
          <a:lstStyle/>
          <a:p>
            <a:pPr eaLnBrk="1" fontAlgn="auto" hangingPunct="1">
              <a:spcAft>
                <a:spcPts val="0"/>
              </a:spcAft>
              <a:buFont typeface="Arial" pitchFamily="34" charset="0"/>
              <a:buChar char="•"/>
              <a:defRPr/>
            </a:pPr>
            <a:r>
              <a:rPr lang="en-CA" sz="1800" b="1" dirty="0" smtClean="0">
                <a:solidFill>
                  <a:schemeClr val="tx2">
                    <a:lumMod val="50000"/>
                  </a:schemeClr>
                </a:solidFill>
              </a:rPr>
              <a:t>All other collection efforts have failed</a:t>
            </a:r>
          </a:p>
          <a:p>
            <a:pPr lvl="1" eaLnBrk="1" fontAlgn="auto" hangingPunct="1">
              <a:spcAft>
                <a:spcPts val="0"/>
              </a:spcAft>
              <a:buFont typeface="Arial" pitchFamily="34" charset="0"/>
              <a:buChar char="•"/>
              <a:defRPr/>
            </a:pPr>
            <a:r>
              <a:rPr lang="en-CA" sz="1400" dirty="0" smtClean="0">
                <a:solidFill>
                  <a:schemeClr val="tx2">
                    <a:lumMod val="50000"/>
                  </a:schemeClr>
                </a:solidFill>
              </a:rPr>
              <a:t>This is the last resort</a:t>
            </a:r>
            <a:r>
              <a:rPr lang="en-CA" sz="1600" dirty="0" smtClean="0">
                <a:solidFill>
                  <a:schemeClr val="tx2">
                    <a:lumMod val="50000"/>
                  </a:schemeClr>
                </a:solidFill>
              </a:rPr>
              <a:t/>
            </a:r>
            <a:br>
              <a:rPr lang="en-CA" sz="1600" dirty="0" smtClean="0">
                <a:solidFill>
                  <a:schemeClr val="tx2">
                    <a:lumMod val="50000"/>
                  </a:schemeClr>
                </a:solidFill>
              </a:rPr>
            </a:br>
            <a:endParaRPr lang="en-CA" sz="1600" dirty="0" smtClean="0">
              <a:solidFill>
                <a:schemeClr val="tx2">
                  <a:lumMod val="50000"/>
                </a:schemeClr>
              </a:solidFill>
            </a:endParaRPr>
          </a:p>
          <a:p>
            <a:pPr eaLnBrk="1" fontAlgn="auto" hangingPunct="1">
              <a:spcAft>
                <a:spcPts val="0"/>
              </a:spcAft>
              <a:buFont typeface="Arial" pitchFamily="34" charset="0"/>
              <a:buChar char="•"/>
              <a:defRPr/>
            </a:pPr>
            <a:r>
              <a:rPr lang="en-CA" sz="1800" b="1" dirty="0">
                <a:solidFill>
                  <a:schemeClr val="tx2">
                    <a:lumMod val="50000"/>
                  </a:schemeClr>
                </a:solidFill>
              </a:rPr>
              <a:t>Highly effective</a:t>
            </a:r>
          </a:p>
          <a:p>
            <a:pPr lvl="1" eaLnBrk="1" fontAlgn="auto" hangingPunct="1">
              <a:spcAft>
                <a:spcPts val="0"/>
              </a:spcAft>
              <a:buFont typeface="Arial" pitchFamily="34" charset="0"/>
              <a:buChar char="•"/>
              <a:defRPr/>
            </a:pPr>
            <a:r>
              <a:rPr lang="en-CA" sz="1400" dirty="0">
                <a:solidFill>
                  <a:schemeClr val="tx2">
                    <a:lumMod val="50000"/>
                  </a:schemeClr>
                </a:solidFill>
              </a:rPr>
              <a:t>On 85% of the properties we’ve handled the arrears were paid within 1 year—did not have to go to tax sale</a:t>
            </a:r>
            <a:r>
              <a:rPr lang="en-CA" sz="1600" dirty="0" smtClean="0">
                <a:solidFill>
                  <a:schemeClr val="tx2">
                    <a:lumMod val="50000"/>
                  </a:schemeClr>
                </a:solidFill>
              </a:rPr>
              <a:t/>
            </a:r>
            <a:br>
              <a:rPr lang="en-CA" sz="1600" dirty="0" smtClean="0">
                <a:solidFill>
                  <a:schemeClr val="tx2">
                    <a:lumMod val="50000"/>
                  </a:schemeClr>
                </a:solidFill>
              </a:rPr>
            </a:br>
            <a:endParaRPr lang="en-CA" sz="1600" dirty="0" smtClean="0">
              <a:solidFill>
                <a:schemeClr val="tx2">
                  <a:lumMod val="50000"/>
                </a:schemeClr>
              </a:solidFill>
            </a:endParaRPr>
          </a:p>
          <a:p>
            <a:pPr eaLnBrk="1" fontAlgn="auto" hangingPunct="1">
              <a:spcAft>
                <a:spcPts val="0"/>
              </a:spcAft>
              <a:buFont typeface="Arial" pitchFamily="34" charset="0"/>
              <a:buChar char="•"/>
              <a:defRPr/>
            </a:pPr>
            <a:r>
              <a:rPr lang="en-CA" sz="1800" b="1" dirty="0">
                <a:solidFill>
                  <a:schemeClr val="tx2">
                    <a:lumMod val="50000"/>
                  </a:schemeClr>
                </a:solidFill>
              </a:rPr>
              <a:t>No cost to municipality (usually)</a:t>
            </a:r>
          </a:p>
          <a:p>
            <a:pPr lvl="1" eaLnBrk="1" fontAlgn="auto" hangingPunct="1">
              <a:spcAft>
                <a:spcPts val="0"/>
              </a:spcAft>
              <a:buFont typeface="Arial" pitchFamily="34" charset="0"/>
              <a:buChar char="•"/>
              <a:defRPr/>
            </a:pPr>
            <a:r>
              <a:rPr lang="en-CA" sz="1400" dirty="0">
                <a:solidFill>
                  <a:schemeClr val="tx2">
                    <a:lumMod val="50000"/>
                  </a:schemeClr>
                </a:solidFill>
              </a:rPr>
              <a:t>Costs are charged back to the properties that are in </a:t>
            </a:r>
            <a:r>
              <a:rPr lang="en-CA" sz="1400" dirty="0" smtClean="0">
                <a:solidFill>
                  <a:schemeClr val="tx2">
                    <a:lumMod val="50000"/>
                  </a:schemeClr>
                </a:solidFill>
              </a:rPr>
              <a:t>arrears (371(1))</a:t>
            </a:r>
            <a:endParaRPr lang="en-CA" sz="1400" dirty="0">
              <a:solidFill>
                <a:schemeClr val="tx2">
                  <a:lumMod val="50000"/>
                </a:schemeClr>
              </a:solidFill>
            </a:endParaRPr>
          </a:p>
          <a:p>
            <a:pPr lvl="1" eaLnBrk="1" fontAlgn="auto" hangingPunct="1">
              <a:spcAft>
                <a:spcPts val="0"/>
              </a:spcAft>
              <a:buFont typeface="Arial" pitchFamily="34" charset="0"/>
              <a:buChar char="•"/>
              <a:defRPr/>
            </a:pPr>
            <a:r>
              <a:rPr lang="en-CA" sz="1400" dirty="0">
                <a:solidFill>
                  <a:schemeClr val="tx2">
                    <a:lumMod val="50000"/>
                  </a:schemeClr>
                </a:solidFill>
              </a:rPr>
              <a:t>When the taxes are recovered, your costs are recovered</a:t>
            </a:r>
            <a:br>
              <a:rPr lang="en-CA" sz="1400" dirty="0">
                <a:solidFill>
                  <a:schemeClr val="tx2">
                    <a:lumMod val="50000"/>
                  </a:schemeClr>
                </a:solidFill>
              </a:rPr>
            </a:br>
            <a:endParaRPr lang="en-CA" sz="1400" dirty="0">
              <a:solidFill>
                <a:schemeClr val="tx2">
                  <a:lumMod val="50000"/>
                </a:schemeClr>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75966"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3195166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par>
                          <p:cTn id="24" fill="hold">
                            <p:stCondLst>
                              <p:cond delay="9500"/>
                            </p:stCondLst>
                            <p:childTnLst>
                              <p:par>
                                <p:cTn id="25" presetID="22" presetClass="entr" presetSubtype="8"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500"/>
                                        <p:tgtEl>
                                          <p:spTgt spid="3">
                                            <p:txEl>
                                              <p:pRg st="4" end="4"/>
                                            </p:txEl>
                                          </p:spTgt>
                                        </p:tgtEl>
                                      </p:cBhvr>
                                    </p:animEffect>
                                  </p:childTnLst>
                                </p:cTn>
                              </p:par>
                            </p:childTnLst>
                          </p:cTn>
                        </p:par>
                        <p:par>
                          <p:cTn id="28" fill="hold">
                            <p:stCondLst>
                              <p:cond delay="11500"/>
                            </p:stCondLst>
                            <p:childTnLst>
                              <p:par>
                                <p:cTn id="29" presetID="22" presetClass="entr" presetSubtype="8" fill="hold"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1500"/>
                                        <p:tgtEl>
                                          <p:spTgt spid="3">
                                            <p:txEl>
                                              <p:pRg st="5" end="5"/>
                                            </p:txEl>
                                          </p:spTgt>
                                        </p:tgtEl>
                                      </p:cBhvr>
                                    </p:animEffect>
                                  </p:childTnLst>
                                </p:cTn>
                              </p:par>
                            </p:childTnLst>
                          </p:cTn>
                        </p:par>
                        <p:par>
                          <p:cTn id="32" fill="hold">
                            <p:stCondLst>
                              <p:cond delay="13500"/>
                            </p:stCondLst>
                            <p:childTnLst>
                              <p:par>
                                <p:cTn id="33" presetID="22" presetClass="entr" presetSubtype="8" fill="hold" nodeType="afterEffect">
                                  <p:stCondLst>
                                    <p:cond delay="5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3200" b="1" dirty="0" smtClean="0">
                <a:solidFill>
                  <a:schemeClr val="tx2">
                    <a:lumMod val="50000"/>
                  </a:schemeClr>
                </a:solidFill>
              </a:rPr>
              <a:t>Why do a tax registration?</a:t>
            </a:r>
            <a:endParaRPr lang="en-CA" sz="2700" b="1" dirty="0">
              <a:solidFill>
                <a:schemeClr val="tx2">
                  <a:lumMod val="50000"/>
                </a:schemeClr>
              </a:solidFill>
            </a:endParaRPr>
          </a:p>
        </p:txBody>
      </p:sp>
      <p:sp>
        <p:nvSpPr>
          <p:cNvPr id="3" name="Content Placeholder 2"/>
          <p:cNvSpPr>
            <a:spLocks noGrp="1"/>
          </p:cNvSpPr>
          <p:nvPr>
            <p:ph idx="1"/>
          </p:nvPr>
        </p:nvSpPr>
        <p:spPr>
          <a:xfrm>
            <a:off x="467544" y="1700808"/>
            <a:ext cx="8229600" cy="3888432"/>
          </a:xfrm>
        </p:spPr>
        <p:txBody>
          <a:bodyPr rtlCol="0">
            <a:normAutofit/>
          </a:bodyPr>
          <a:lstStyle/>
          <a:p>
            <a:pPr eaLnBrk="1" fontAlgn="auto" hangingPunct="1">
              <a:spcAft>
                <a:spcPts val="0"/>
              </a:spcAft>
              <a:buFont typeface="Arial" pitchFamily="34" charset="0"/>
              <a:buChar char="•"/>
              <a:defRPr/>
            </a:pPr>
            <a:r>
              <a:rPr lang="en-CA" sz="1800" b="1" dirty="0" smtClean="0">
                <a:solidFill>
                  <a:schemeClr val="tx2">
                    <a:lumMod val="50000"/>
                  </a:schemeClr>
                </a:solidFill>
              </a:rPr>
              <a:t>There is a cost to a municipality if</a:t>
            </a:r>
          </a:p>
          <a:p>
            <a:pPr lvl="1" eaLnBrk="1" fontAlgn="auto" hangingPunct="1">
              <a:spcAft>
                <a:spcPts val="0"/>
              </a:spcAft>
              <a:buFont typeface="Arial" pitchFamily="34" charset="0"/>
              <a:buChar char="•"/>
              <a:defRPr/>
            </a:pPr>
            <a:r>
              <a:rPr lang="en-CA" sz="1400" dirty="0" smtClean="0">
                <a:solidFill>
                  <a:schemeClr val="tx2">
                    <a:lumMod val="50000"/>
                  </a:schemeClr>
                </a:solidFill>
              </a:rPr>
              <a:t>A property is advertised for tax sale, but no one buys it</a:t>
            </a:r>
            <a:r>
              <a:rPr lang="en-CA" sz="1600" dirty="0" smtClean="0">
                <a:solidFill>
                  <a:schemeClr val="tx2">
                    <a:lumMod val="50000"/>
                  </a:schemeClr>
                </a:solidFill>
              </a:rPr>
              <a:t/>
            </a:r>
            <a:br>
              <a:rPr lang="en-CA" sz="1600" dirty="0" smtClean="0">
                <a:solidFill>
                  <a:schemeClr val="tx2">
                    <a:lumMod val="50000"/>
                  </a:schemeClr>
                </a:solidFill>
              </a:rPr>
            </a:br>
            <a:r>
              <a:rPr lang="en-CA" sz="1400" dirty="0" smtClean="0">
                <a:solidFill>
                  <a:schemeClr val="tx2">
                    <a:lumMod val="50000"/>
                  </a:schemeClr>
                </a:solidFill>
              </a:rPr>
              <a:t/>
            </a:r>
            <a:br>
              <a:rPr lang="en-CA" sz="1400" dirty="0" smtClean="0">
                <a:solidFill>
                  <a:schemeClr val="tx2">
                    <a:lumMod val="50000"/>
                  </a:schemeClr>
                </a:solidFill>
              </a:rPr>
            </a:br>
            <a:endParaRPr lang="en-CA" sz="1600" dirty="0" smtClean="0">
              <a:solidFill>
                <a:schemeClr val="tx2">
                  <a:lumMod val="50000"/>
                </a:schemeClr>
              </a:solidFill>
            </a:endParaRPr>
          </a:p>
          <a:p>
            <a:pPr eaLnBrk="1" fontAlgn="auto" hangingPunct="1">
              <a:spcAft>
                <a:spcPts val="0"/>
              </a:spcAft>
              <a:buFont typeface="Arial" pitchFamily="34" charset="0"/>
              <a:buChar char="•"/>
              <a:defRPr/>
            </a:pPr>
            <a:r>
              <a:rPr lang="en-CA" sz="1800" b="1" dirty="0" smtClean="0">
                <a:solidFill>
                  <a:schemeClr val="tx2">
                    <a:lumMod val="50000"/>
                  </a:schemeClr>
                </a:solidFill>
              </a:rPr>
              <a:t>There’s still some cost recovery when this happens</a:t>
            </a:r>
          </a:p>
          <a:p>
            <a:pPr lvl="1" eaLnBrk="1" fontAlgn="auto" hangingPunct="1">
              <a:spcAft>
                <a:spcPts val="0"/>
              </a:spcAft>
              <a:buFont typeface="Arial" pitchFamily="34" charset="0"/>
              <a:buChar char="•"/>
              <a:defRPr/>
            </a:pPr>
            <a:r>
              <a:rPr lang="en-CA" sz="1400" dirty="0">
                <a:solidFill>
                  <a:schemeClr val="tx2">
                    <a:lumMod val="50000"/>
                  </a:schemeClr>
                </a:solidFill>
              </a:rPr>
              <a:t>You must charge back to the school board and upper-tier (if applicable) a proportionate share </a:t>
            </a:r>
            <a:r>
              <a:rPr lang="en-CA" sz="1400" dirty="0" smtClean="0">
                <a:solidFill>
                  <a:schemeClr val="tx2">
                    <a:lumMod val="50000"/>
                  </a:schemeClr>
                </a:solidFill>
              </a:rPr>
              <a:t>of the amount that is being written off (353)</a:t>
            </a:r>
            <a:endParaRPr lang="en-CA" sz="1400" b="1" i="1" u="sng" dirty="0">
              <a:solidFill>
                <a:srgbClr val="FF0000"/>
              </a:solidFill>
            </a:endParaRP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77976"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2680837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3200" b="1" dirty="0" smtClean="0">
                <a:solidFill>
                  <a:schemeClr val="tx2">
                    <a:lumMod val="50000"/>
                  </a:schemeClr>
                </a:solidFill>
              </a:rPr>
              <a:t>Getting Started</a:t>
            </a:r>
            <a:endParaRPr lang="en-CA" sz="2700" b="1" dirty="0">
              <a:solidFill>
                <a:schemeClr val="tx2">
                  <a:lumMod val="50000"/>
                </a:schemeClr>
              </a:solidFill>
            </a:endParaRPr>
          </a:p>
        </p:txBody>
      </p:sp>
      <p:sp>
        <p:nvSpPr>
          <p:cNvPr id="3" name="Content Placeholder 2"/>
          <p:cNvSpPr>
            <a:spLocks noGrp="1"/>
          </p:cNvSpPr>
          <p:nvPr>
            <p:ph idx="1"/>
          </p:nvPr>
        </p:nvSpPr>
        <p:spPr>
          <a:xfrm>
            <a:off x="467544" y="2132856"/>
            <a:ext cx="8229600" cy="3313113"/>
          </a:xfrm>
        </p:spPr>
        <p:txBody>
          <a:bodyPr rtlCol="0">
            <a:normAutofit fontScale="55000" lnSpcReduction="20000"/>
          </a:bodyPr>
          <a:lstStyle/>
          <a:p>
            <a:pPr eaLnBrk="1" fontAlgn="auto" hangingPunct="1">
              <a:spcAft>
                <a:spcPts val="0"/>
              </a:spcAft>
              <a:buFont typeface="Arial" pitchFamily="34" charset="0"/>
              <a:buChar char="•"/>
              <a:defRPr/>
            </a:pPr>
            <a:r>
              <a:rPr lang="en-CA" sz="3300" b="1" dirty="0" smtClean="0">
                <a:solidFill>
                  <a:schemeClr val="tx2">
                    <a:lumMod val="50000"/>
                  </a:schemeClr>
                </a:solidFill>
              </a:rPr>
              <a:t>Second year of arrears</a:t>
            </a:r>
            <a:r>
              <a:rPr lang="en-CA" sz="2000" dirty="0" smtClean="0">
                <a:solidFill>
                  <a:schemeClr val="tx2">
                    <a:lumMod val="50000"/>
                  </a:schemeClr>
                </a:solidFill>
              </a:rPr>
              <a:t/>
            </a:r>
            <a:br>
              <a:rPr lang="en-CA" sz="2000" dirty="0" smtClean="0">
                <a:solidFill>
                  <a:schemeClr val="tx2">
                    <a:lumMod val="50000"/>
                  </a:schemeClr>
                </a:solidFill>
              </a:rPr>
            </a:br>
            <a:r>
              <a:rPr lang="en-CA" sz="2500" dirty="0" smtClean="0">
                <a:solidFill>
                  <a:schemeClr val="tx2">
                    <a:lumMod val="50000"/>
                  </a:schemeClr>
                </a:solidFill>
              </a:rPr>
              <a:t>You can register a </a:t>
            </a:r>
            <a:r>
              <a:rPr lang="en-CA" sz="2500" i="1" dirty="0" smtClean="0">
                <a:solidFill>
                  <a:schemeClr val="tx2">
                    <a:lumMod val="50000"/>
                  </a:schemeClr>
                </a:solidFill>
              </a:rPr>
              <a:t>tax arrears certificate </a:t>
            </a:r>
            <a:r>
              <a:rPr lang="en-CA" sz="2500" dirty="0" smtClean="0">
                <a:solidFill>
                  <a:schemeClr val="tx2">
                    <a:lumMod val="50000"/>
                  </a:schemeClr>
                </a:solidFill>
              </a:rPr>
              <a:t>when a property is in at least  it’s second year of arrears (373(1))</a:t>
            </a:r>
            <a:r>
              <a:rPr lang="en-CA" sz="2000" dirty="0" smtClean="0">
                <a:solidFill>
                  <a:schemeClr val="tx2">
                    <a:lumMod val="50000"/>
                  </a:schemeClr>
                </a:solidFill>
              </a:rPr>
              <a:t/>
            </a:r>
            <a:br>
              <a:rPr lang="en-CA" sz="2000" dirty="0" smtClean="0">
                <a:solidFill>
                  <a:schemeClr val="tx2">
                    <a:lumMod val="50000"/>
                  </a:schemeClr>
                </a:solidFill>
              </a:rPr>
            </a:br>
            <a:endParaRPr lang="en-CA" sz="2000" dirty="0" smtClean="0">
              <a:solidFill>
                <a:schemeClr val="tx2">
                  <a:lumMod val="50000"/>
                </a:schemeClr>
              </a:solidFill>
            </a:endParaRPr>
          </a:p>
          <a:p>
            <a:pPr lvl="1" eaLnBrk="1" fontAlgn="auto" hangingPunct="1">
              <a:spcAft>
                <a:spcPts val="0"/>
              </a:spcAft>
              <a:buFont typeface="Arial" pitchFamily="34" charset="0"/>
              <a:buChar char="•"/>
              <a:defRPr/>
            </a:pPr>
            <a:r>
              <a:rPr lang="en-CA" sz="2500" b="1" i="1" u="sng" dirty="0" smtClean="0">
                <a:solidFill>
                  <a:schemeClr val="tx2">
                    <a:lumMod val="50000"/>
                  </a:schemeClr>
                </a:solidFill>
              </a:rPr>
              <a:t>Not</a:t>
            </a:r>
            <a:r>
              <a:rPr lang="en-CA" sz="2500" b="1" i="1" dirty="0" smtClean="0">
                <a:solidFill>
                  <a:schemeClr val="tx2">
                    <a:lumMod val="50000"/>
                  </a:schemeClr>
                </a:solidFill>
              </a:rPr>
              <a:t> </a:t>
            </a:r>
            <a:r>
              <a:rPr lang="en-CA" sz="2500" b="1" i="1" dirty="0">
                <a:solidFill>
                  <a:schemeClr val="tx2">
                    <a:lumMod val="50000"/>
                  </a:schemeClr>
                </a:solidFill>
              </a:rPr>
              <a:t>two </a:t>
            </a:r>
            <a:r>
              <a:rPr lang="en-CA" sz="2500" b="1" i="1" u="sng" dirty="0">
                <a:solidFill>
                  <a:schemeClr val="tx2">
                    <a:lumMod val="50000"/>
                  </a:schemeClr>
                </a:solidFill>
              </a:rPr>
              <a:t>calendar</a:t>
            </a:r>
            <a:r>
              <a:rPr lang="en-CA" sz="2500" b="1" i="1" dirty="0">
                <a:solidFill>
                  <a:schemeClr val="tx2">
                    <a:lumMod val="50000"/>
                  </a:schemeClr>
                </a:solidFill>
              </a:rPr>
              <a:t> </a:t>
            </a:r>
            <a:r>
              <a:rPr lang="en-CA" sz="2500" b="1" i="1" dirty="0" smtClean="0">
                <a:solidFill>
                  <a:schemeClr val="tx2">
                    <a:lumMod val="50000"/>
                  </a:schemeClr>
                </a:solidFill>
              </a:rPr>
              <a:t>years!</a:t>
            </a:r>
            <a:r>
              <a:rPr lang="en-CA" sz="2500" dirty="0" smtClean="0">
                <a:solidFill>
                  <a:schemeClr val="tx2">
                    <a:lumMod val="50000"/>
                  </a:schemeClr>
                </a:solidFill>
              </a:rPr>
              <a:t/>
            </a:r>
            <a:br>
              <a:rPr lang="en-CA" sz="2500" dirty="0" smtClean="0">
                <a:solidFill>
                  <a:schemeClr val="tx2">
                    <a:lumMod val="50000"/>
                  </a:schemeClr>
                </a:solidFill>
              </a:rPr>
            </a:br>
            <a:r>
              <a:rPr lang="en-CA" sz="2500" dirty="0" smtClean="0">
                <a:solidFill>
                  <a:schemeClr val="tx2">
                    <a:lumMod val="50000"/>
                  </a:schemeClr>
                </a:solidFill>
              </a:rPr>
              <a:t>If there are arrears from 2017 or earlier</a:t>
            </a:r>
          </a:p>
          <a:p>
            <a:pPr lvl="2" eaLnBrk="1" fontAlgn="auto" hangingPunct="1">
              <a:spcAft>
                <a:spcPts val="0"/>
              </a:spcAft>
              <a:buFont typeface="Arial" pitchFamily="34" charset="0"/>
              <a:buChar char="•"/>
              <a:defRPr/>
            </a:pPr>
            <a:r>
              <a:rPr lang="en-CA" sz="2200" dirty="0" smtClean="0">
                <a:solidFill>
                  <a:schemeClr val="tx2">
                    <a:lumMod val="50000"/>
                  </a:schemeClr>
                </a:solidFill>
              </a:rPr>
              <a:t>On 1 January 2018 property is in it’s first year of arrears</a:t>
            </a:r>
          </a:p>
          <a:p>
            <a:pPr lvl="2" eaLnBrk="1" fontAlgn="auto" hangingPunct="1">
              <a:spcAft>
                <a:spcPts val="0"/>
              </a:spcAft>
              <a:buFont typeface="Arial" pitchFamily="34" charset="0"/>
              <a:buChar char="•"/>
              <a:defRPr/>
            </a:pPr>
            <a:r>
              <a:rPr lang="en-CA" sz="2200" dirty="0" smtClean="0">
                <a:solidFill>
                  <a:schemeClr val="tx2">
                    <a:lumMod val="50000"/>
                  </a:schemeClr>
                </a:solidFill>
              </a:rPr>
              <a:t>On 1 January 2019 property is in it’s second year of arrears, so you can register any time after this day</a:t>
            </a:r>
            <a:r>
              <a:rPr lang="en-CA" sz="1200" dirty="0" smtClean="0">
                <a:solidFill>
                  <a:schemeClr val="tx2">
                    <a:lumMod val="50000"/>
                  </a:schemeClr>
                </a:solidFill>
              </a:rPr>
              <a:t/>
            </a:r>
            <a:br>
              <a:rPr lang="en-CA" sz="1200" dirty="0" smtClean="0">
                <a:solidFill>
                  <a:schemeClr val="tx2">
                    <a:lumMod val="50000"/>
                  </a:schemeClr>
                </a:solidFill>
              </a:rPr>
            </a:br>
            <a:r>
              <a:rPr lang="en-CA" sz="1200" dirty="0">
                <a:solidFill>
                  <a:schemeClr val="tx2">
                    <a:lumMod val="50000"/>
                  </a:schemeClr>
                </a:solidFill>
              </a:rPr>
              <a:t/>
            </a:r>
            <a:br>
              <a:rPr lang="en-CA" sz="1200" dirty="0">
                <a:solidFill>
                  <a:schemeClr val="tx2">
                    <a:lumMod val="50000"/>
                  </a:schemeClr>
                </a:solidFill>
              </a:rPr>
            </a:br>
            <a:r>
              <a:rPr lang="en-CA" sz="1200" dirty="0" smtClean="0">
                <a:solidFill>
                  <a:schemeClr val="tx2">
                    <a:lumMod val="50000"/>
                  </a:schemeClr>
                </a:solidFill>
              </a:rPr>
              <a:t/>
            </a:r>
            <a:br>
              <a:rPr lang="en-CA" sz="1200" dirty="0" smtClean="0">
                <a:solidFill>
                  <a:schemeClr val="tx2">
                    <a:lumMod val="50000"/>
                  </a:schemeClr>
                </a:solidFill>
              </a:rPr>
            </a:br>
            <a:endParaRPr lang="en-CA" sz="1200" dirty="0">
              <a:solidFill>
                <a:schemeClr val="tx2">
                  <a:lumMod val="50000"/>
                </a:schemeClr>
              </a:solidFill>
            </a:endParaRPr>
          </a:p>
          <a:p>
            <a:pPr eaLnBrk="1" fontAlgn="auto" hangingPunct="1">
              <a:spcAft>
                <a:spcPts val="0"/>
              </a:spcAft>
              <a:buFont typeface="Arial" pitchFamily="34" charset="0"/>
              <a:buChar char="•"/>
              <a:defRPr/>
            </a:pPr>
            <a:r>
              <a:rPr lang="en-CA" sz="3300" b="1" dirty="0" smtClean="0">
                <a:solidFill>
                  <a:schemeClr val="tx2">
                    <a:lumMod val="50000"/>
                  </a:schemeClr>
                </a:solidFill>
              </a:rPr>
              <a:t>Do you need to amend your collection policy?</a:t>
            </a:r>
            <a:r>
              <a:rPr lang="en-CA" sz="2000" dirty="0" smtClean="0">
                <a:solidFill>
                  <a:schemeClr val="tx2">
                    <a:lumMod val="50000"/>
                  </a:schemeClr>
                </a:solidFill>
              </a:rPr>
              <a:t/>
            </a:r>
            <a:br>
              <a:rPr lang="en-CA" sz="2000" dirty="0" smtClean="0">
                <a:solidFill>
                  <a:schemeClr val="tx2">
                    <a:lumMod val="50000"/>
                  </a:schemeClr>
                </a:solidFill>
              </a:rPr>
            </a:br>
            <a:r>
              <a:rPr lang="en-CA" sz="2500" dirty="0" smtClean="0">
                <a:solidFill>
                  <a:schemeClr val="tx2">
                    <a:lumMod val="50000"/>
                  </a:schemeClr>
                </a:solidFill>
              </a:rPr>
              <a:t>If you were previously registering when a property was in at least it’s third year of arrears, you might need to amend your collection policy</a:t>
            </a:r>
            <a:r>
              <a:rPr lang="en-CA" sz="2000" dirty="0" smtClean="0">
                <a:solidFill>
                  <a:schemeClr val="tx2">
                    <a:lumMod val="50000"/>
                  </a:schemeClr>
                </a:solidFill>
              </a:rPr>
              <a:t/>
            </a:r>
            <a:br>
              <a:rPr lang="en-CA" sz="2000" dirty="0" smtClean="0">
                <a:solidFill>
                  <a:schemeClr val="tx2">
                    <a:lumMod val="50000"/>
                  </a:schemeClr>
                </a:solidFill>
              </a:rPr>
            </a:br>
            <a:r>
              <a:rPr lang="en-CA" sz="2000" dirty="0" smtClean="0">
                <a:solidFill>
                  <a:schemeClr val="tx2">
                    <a:lumMod val="50000"/>
                  </a:schemeClr>
                </a:solidFill>
              </a:rPr>
              <a:t/>
            </a:r>
            <a:br>
              <a:rPr lang="en-CA" sz="2000" dirty="0" smtClean="0">
                <a:solidFill>
                  <a:schemeClr val="tx2">
                    <a:lumMod val="50000"/>
                  </a:schemeClr>
                </a:solidFill>
              </a:rPr>
            </a:br>
            <a:endParaRPr lang="en-CA" sz="2000" dirty="0" smtClean="0">
              <a:solidFill>
                <a:schemeClr val="tx2">
                  <a:lumMod val="50000"/>
                </a:schemeClr>
              </a:solidFill>
            </a:endParaRPr>
          </a:p>
          <a:p>
            <a:pPr eaLnBrk="1" fontAlgn="auto" hangingPunct="1">
              <a:spcAft>
                <a:spcPts val="0"/>
              </a:spcAft>
              <a:buFont typeface="Arial" pitchFamily="34" charset="0"/>
              <a:buChar char="•"/>
              <a:defRPr/>
            </a:pPr>
            <a:r>
              <a:rPr lang="en-CA" sz="3300" b="1" dirty="0" smtClean="0">
                <a:solidFill>
                  <a:schemeClr val="tx2">
                    <a:lumMod val="50000"/>
                  </a:schemeClr>
                </a:solidFill>
              </a:rPr>
              <a:t>Suggestion</a:t>
            </a:r>
            <a:r>
              <a:rPr lang="en-CA" sz="2000" dirty="0" smtClean="0">
                <a:solidFill>
                  <a:schemeClr val="tx2">
                    <a:lumMod val="50000"/>
                  </a:schemeClr>
                </a:solidFill>
              </a:rPr>
              <a:t/>
            </a:r>
            <a:br>
              <a:rPr lang="en-CA" sz="2000" dirty="0" smtClean="0">
                <a:solidFill>
                  <a:schemeClr val="tx2">
                    <a:lumMod val="50000"/>
                  </a:schemeClr>
                </a:solidFill>
              </a:rPr>
            </a:br>
            <a:r>
              <a:rPr lang="en-CA" sz="2500" dirty="0" smtClean="0">
                <a:solidFill>
                  <a:schemeClr val="tx2">
                    <a:lumMod val="50000"/>
                  </a:schemeClr>
                </a:solidFill>
              </a:rPr>
              <a:t>Send a final warning letter—it’s not in the legislation, but it’s a good idea!</a:t>
            </a:r>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58650" name="Acrobat Document" r:id="rId4" imgW="4586400" imgH="1663200" progId="AcroExch.Document.7">
                  <p:embed/>
                </p:oleObj>
              </mc:Choice>
              <mc:Fallback>
                <p:oleObj name="Acrobat Document" r:id="rId4" imgW="4586400" imgH="16632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endParaRPr lang="en-CA" dirty="0"/>
          </a:p>
        </p:txBody>
      </p:sp>
    </p:spTree>
    <p:extLst>
      <p:ext uri="{BB962C8B-B14F-4D97-AF65-F5344CB8AC3E}">
        <p14:creationId xmlns:p14="http://schemas.microsoft.com/office/powerpoint/2010/main" val="1617576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par>
                          <p:cTn id="24" fill="hold">
                            <p:stCondLst>
                              <p:cond delay="9500"/>
                            </p:stCondLst>
                            <p:childTnLst>
                              <p:par>
                                <p:cTn id="25" presetID="22" presetClass="entr" presetSubtype="8"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500"/>
                                        <p:tgtEl>
                                          <p:spTgt spid="3">
                                            <p:txEl>
                                              <p:pRg st="4" end="4"/>
                                            </p:txEl>
                                          </p:spTgt>
                                        </p:tgtEl>
                                      </p:cBhvr>
                                    </p:animEffect>
                                  </p:childTnLst>
                                </p:cTn>
                              </p:par>
                            </p:childTnLst>
                          </p:cTn>
                        </p:par>
                        <p:par>
                          <p:cTn id="28" fill="hold">
                            <p:stCondLst>
                              <p:cond delay="11500"/>
                            </p:stCondLst>
                            <p:childTnLst>
                              <p:par>
                                <p:cTn id="29" presetID="22" presetClass="entr" presetSubtype="8" fill="hold"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tx1">
              <a:lumMod val="10000"/>
              <a:lumOff val="90000"/>
            </a:schemeClr>
          </a:solidFill>
        </p:spPr>
        <p:txBody>
          <a:bodyPr rtlCol="0">
            <a:normAutofit/>
          </a:bodyPr>
          <a:lstStyle/>
          <a:p>
            <a:pPr eaLnBrk="1" fontAlgn="auto" hangingPunct="1">
              <a:spcAft>
                <a:spcPts val="0"/>
              </a:spcAft>
              <a:defRPr/>
            </a:pPr>
            <a:r>
              <a:rPr lang="en-CA" sz="2800" b="1" dirty="0" smtClean="0">
                <a:solidFill>
                  <a:schemeClr val="tx2">
                    <a:lumMod val="50000"/>
                  </a:schemeClr>
                </a:solidFill>
              </a:rPr>
              <a:t>Notice under the </a:t>
            </a:r>
            <a:r>
              <a:rPr lang="en-CA" sz="2800" b="1" i="1" dirty="0" smtClean="0">
                <a:solidFill>
                  <a:schemeClr val="tx2">
                    <a:lumMod val="50000"/>
                  </a:schemeClr>
                </a:solidFill>
              </a:rPr>
              <a:t>Farm Debt Mediation Act</a:t>
            </a:r>
            <a:endParaRPr lang="en-CA" sz="2800" b="1" dirty="0">
              <a:solidFill>
                <a:schemeClr val="tx2">
                  <a:lumMod val="50000"/>
                </a:schemeClr>
              </a:solidFill>
            </a:endParaRPr>
          </a:p>
        </p:txBody>
      </p:sp>
      <p:sp>
        <p:nvSpPr>
          <p:cNvPr id="3" name="Content Placeholder 2"/>
          <p:cNvSpPr>
            <a:spLocks noGrp="1"/>
          </p:cNvSpPr>
          <p:nvPr>
            <p:ph idx="1"/>
          </p:nvPr>
        </p:nvSpPr>
        <p:spPr>
          <a:xfrm>
            <a:off x="467544" y="1772816"/>
            <a:ext cx="8229600" cy="3816424"/>
          </a:xfrm>
        </p:spPr>
        <p:txBody>
          <a:bodyPr rtlCol="0">
            <a:normAutofit fontScale="70000" lnSpcReduction="20000"/>
          </a:bodyPr>
          <a:lstStyle/>
          <a:p>
            <a:pPr eaLnBrk="1" hangingPunct="1"/>
            <a:r>
              <a:rPr lang="en-CA" altLang="en-US" sz="2000" dirty="0">
                <a:solidFill>
                  <a:srgbClr val="000000"/>
                </a:solidFill>
                <a:cs typeface="Times New Roman" charset="0"/>
              </a:rPr>
              <a:t>FDMA is federal legislation, gives farmers an opportunity to re-organize their debts before a creditor can take action to realize on a debt</a:t>
            </a:r>
            <a:r>
              <a:rPr lang="en-US" altLang="en-US" sz="2000" dirty="0"/>
              <a:t> </a:t>
            </a:r>
            <a:br>
              <a:rPr lang="en-US" altLang="en-US" sz="2000" dirty="0"/>
            </a:br>
            <a:endParaRPr lang="en-US" altLang="en-US" sz="2600" dirty="0"/>
          </a:p>
          <a:p>
            <a:pPr eaLnBrk="1" hangingPunct="1"/>
            <a:r>
              <a:rPr lang="en-CA" altLang="en-US" sz="2000" dirty="0">
                <a:solidFill>
                  <a:srgbClr val="000000"/>
                </a:solidFill>
                <a:cs typeface="Times New Roman" charset="0"/>
              </a:rPr>
              <a:t>Creditor must send a farmer a </a:t>
            </a:r>
            <a:r>
              <a:rPr lang="en-CA" altLang="en-US" sz="2000" i="1" dirty="0" smtClean="0">
                <a:solidFill>
                  <a:srgbClr val="000000"/>
                </a:solidFill>
                <a:cs typeface="Times New Roman" charset="0"/>
              </a:rPr>
              <a:t>NOTICE OF INTENT TO REALIZE ON SECURITY </a:t>
            </a:r>
            <a:r>
              <a:rPr lang="en-CA" altLang="en-US" sz="2000" dirty="0" smtClean="0">
                <a:solidFill>
                  <a:srgbClr val="000000"/>
                </a:solidFill>
                <a:cs typeface="Times New Roman" charset="0"/>
              </a:rPr>
              <a:t>at </a:t>
            </a:r>
            <a:r>
              <a:rPr lang="en-CA" altLang="en-US" sz="2000" dirty="0">
                <a:solidFill>
                  <a:srgbClr val="000000"/>
                </a:solidFill>
                <a:cs typeface="Times New Roman" charset="0"/>
              </a:rPr>
              <a:t>least 22 business days before taking action</a:t>
            </a:r>
            <a:r>
              <a:rPr lang="en-US" altLang="en-US" sz="2000" dirty="0"/>
              <a:t> to realize on a </a:t>
            </a:r>
            <a:r>
              <a:rPr lang="en-US" altLang="en-US" sz="2000" dirty="0" smtClean="0"/>
              <a:t>debt (FDMA (21) and FDM Regulations 4(2)(c))</a:t>
            </a:r>
            <a:r>
              <a:rPr lang="en-US" altLang="en-US" sz="2000" dirty="0"/>
              <a:t/>
            </a:r>
            <a:br>
              <a:rPr lang="en-US" altLang="en-US" sz="2000" dirty="0"/>
            </a:br>
            <a:endParaRPr lang="en-US" altLang="en-US" sz="2600" dirty="0"/>
          </a:p>
          <a:p>
            <a:pPr eaLnBrk="1" hangingPunct="1"/>
            <a:r>
              <a:rPr lang="en-CA" altLang="en-US" sz="2000" dirty="0">
                <a:solidFill>
                  <a:srgbClr val="000000"/>
                </a:solidFill>
                <a:cs typeface="Times New Roman" charset="0"/>
              </a:rPr>
              <a:t>The way the Act is worded, it does not have to be a farm that is in tax arrears</a:t>
            </a:r>
            <a:r>
              <a:rPr lang="en-US" altLang="en-US" sz="2000" dirty="0"/>
              <a:t> </a:t>
            </a:r>
            <a:br>
              <a:rPr lang="en-US" altLang="en-US" sz="2000" dirty="0"/>
            </a:br>
            <a:endParaRPr lang="en-US" altLang="en-US" sz="2600" dirty="0"/>
          </a:p>
          <a:p>
            <a:pPr eaLnBrk="1" hangingPunct="1"/>
            <a:r>
              <a:rPr lang="en-CA" altLang="en-US" sz="2000" dirty="0">
                <a:solidFill>
                  <a:srgbClr val="000000"/>
                </a:solidFill>
                <a:cs typeface="Times New Roman" charset="0"/>
              </a:rPr>
              <a:t>If the property owner </a:t>
            </a:r>
            <a:r>
              <a:rPr lang="en-CA" altLang="en-US" sz="2000" dirty="0" smtClean="0">
                <a:solidFill>
                  <a:srgbClr val="000000"/>
                </a:solidFill>
                <a:cs typeface="Times New Roman" charset="0"/>
              </a:rPr>
              <a:t>has an interest in a farming operation anywhere </a:t>
            </a:r>
            <a:r>
              <a:rPr lang="en-CA" altLang="en-US" sz="2000" dirty="0">
                <a:solidFill>
                  <a:srgbClr val="000000"/>
                </a:solidFill>
                <a:cs typeface="Times New Roman" charset="0"/>
              </a:rPr>
              <a:t>in Canada, you must send them a notice</a:t>
            </a:r>
            <a:r>
              <a:rPr lang="en-US" altLang="en-US" sz="2000" dirty="0"/>
              <a:t> </a:t>
            </a:r>
            <a:br>
              <a:rPr lang="en-US" altLang="en-US" sz="2000" dirty="0"/>
            </a:br>
            <a:endParaRPr lang="en-US" altLang="en-US" sz="2600" dirty="0"/>
          </a:p>
          <a:p>
            <a:pPr eaLnBrk="1" hangingPunct="1"/>
            <a:r>
              <a:rPr lang="en-CA" altLang="en-US" sz="2000" dirty="0">
                <a:solidFill>
                  <a:srgbClr val="000000"/>
                </a:solidFill>
                <a:cs typeface="Times New Roman" charset="0"/>
              </a:rPr>
              <a:t>Notice should be sent to assessed owner(s) </a:t>
            </a:r>
            <a:r>
              <a:rPr lang="en-CA" altLang="en-US" sz="2000" b="1" i="1" dirty="0">
                <a:solidFill>
                  <a:srgbClr val="000000"/>
                </a:solidFill>
                <a:cs typeface="Times New Roman" charset="0"/>
              </a:rPr>
              <a:t>before</a:t>
            </a:r>
            <a:r>
              <a:rPr lang="en-CA" altLang="en-US" sz="2000" dirty="0">
                <a:solidFill>
                  <a:srgbClr val="000000"/>
                </a:solidFill>
                <a:cs typeface="Times New Roman" charset="0"/>
              </a:rPr>
              <a:t> proceeding with tax registration</a:t>
            </a:r>
            <a:r>
              <a:rPr lang="en-US" altLang="en-US" sz="2000" dirty="0"/>
              <a:t> </a:t>
            </a:r>
            <a:br>
              <a:rPr lang="en-US" altLang="en-US" sz="2000" dirty="0"/>
            </a:br>
            <a:endParaRPr lang="en-US" altLang="en-US" sz="2600" dirty="0" smtClean="0"/>
          </a:p>
          <a:p>
            <a:pPr eaLnBrk="1" hangingPunct="1"/>
            <a:r>
              <a:rPr lang="en-US" altLang="en-US" sz="2000" dirty="0" smtClean="0"/>
              <a:t>Link to the NOTICE</a:t>
            </a:r>
            <a:r>
              <a:rPr lang="en-US" altLang="en-US" sz="2000" dirty="0"/>
              <a:t/>
            </a:r>
            <a:br>
              <a:rPr lang="en-US" altLang="en-US" sz="2000" dirty="0"/>
            </a:br>
            <a:r>
              <a:rPr lang="en-US" sz="2000" dirty="0">
                <a:hlinkClick r:id="rId4"/>
              </a:rPr>
              <a:t>http://www.agr.gc.ca/eng/programs-and-services/farm-debt-mediation-service/notice-of-intent-by-secured-creditor/?id=1538136734881#genproc0</a:t>
            </a:r>
            <a:endParaRPr lang="en-US" sz="2000" dirty="0"/>
          </a:p>
          <a:p>
            <a:pPr marL="0" indent="0" eaLnBrk="1" hangingPunct="1">
              <a:buNone/>
            </a:pPr>
            <a:endParaRPr lang="en-US" altLang="en-US" sz="2000" dirty="0" smtClean="0"/>
          </a:p>
        </p:txBody>
      </p:sp>
      <p:graphicFrame>
        <p:nvGraphicFramePr>
          <p:cNvPr id="18452" name="Object 20"/>
          <p:cNvGraphicFramePr>
            <a:graphicFrameLocks noChangeAspect="1"/>
          </p:cNvGraphicFramePr>
          <p:nvPr/>
        </p:nvGraphicFramePr>
        <p:xfrm>
          <a:off x="6948488" y="5589588"/>
          <a:ext cx="1952625" cy="714375"/>
        </p:xfrm>
        <a:graphic>
          <a:graphicData uri="http://schemas.openxmlformats.org/presentationml/2006/ole">
            <mc:AlternateContent xmlns:mc="http://schemas.openxmlformats.org/markup-compatibility/2006">
              <mc:Choice xmlns:v="urn:schemas-microsoft-com:vml" Requires="v">
                <p:oleObj spid="_x0000_s59669" name="Acrobat Document" r:id="rId5" imgW="4586400" imgH="1663200" progId="AcroExch.Document.7">
                  <p:embed/>
                </p:oleObj>
              </mc:Choice>
              <mc:Fallback>
                <p:oleObj name="Acrobat Document" r:id="rId5" imgW="4586400" imgH="1663200"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5589588"/>
                        <a:ext cx="1952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a:xfrm>
            <a:off x="6588224" y="6309320"/>
            <a:ext cx="2133600" cy="365125"/>
          </a:xfrm>
        </p:spPr>
        <p:txBody>
          <a:bodyPr/>
          <a:lstStyle/>
          <a:p>
            <a:pPr>
              <a:defRPr/>
            </a:pPr>
            <a:endParaRPr lang="en-CA" dirty="0"/>
          </a:p>
        </p:txBody>
      </p:sp>
    </p:spTree>
    <p:extLst>
      <p:ext uri="{BB962C8B-B14F-4D97-AF65-F5344CB8AC3E}">
        <p14:creationId xmlns:p14="http://schemas.microsoft.com/office/powerpoint/2010/main" val="762681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500"/>
                                        <p:tgtEl>
                                          <p:spTgt spid="3">
                                            <p:txEl>
                                              <p:pRg st="1" end="1"/>
                                            </p:txEl>
                                          </p:spTgt>
                                        </p:tgtEl>
                                      </p:cBhvr>
                                    </p:animEffect>
                                  </p:childTnLst>
                                </p:cTn>
                              </p:par>
                            </p:childTnLst>
                          </p:cTn>
                        </p:par>
                        <p:par>
                          <p:cTn id="16" fill="hold">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500"/>
                                        <p:tgtEl>
                                          <p:spTgt spid="3">
                                            <p:txEl>
                                              <p:pRg st="2" end="2"/>
                                            </p:txEl>
                                          </p:spTgt>
                                        </p:tgtEl>
                                      </p:cBhvr>
                                    </p:animEffect>
                                  </p:childTnLst>
                                </p:cTn>
                              </p:par>
                            </p:childTnLst>
                          </p:cTn>
                        </p:par>
                        <p:par>
                          <p:cTn id="20" fill="hold">
                            <p:stCondLst>
                              <p:cond delay="7500"/>
                            </p:stCondLst>
                            <p:childTnLst>
                              <p:par>
                                <p:cTn id="21" presetID="22" presetClass="entr" presetSubtype="8"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500"/>
                                        <p:tgtEl>
                                          <p:spTgt spid="3">
                                            <p:txEl>
                                              <p:pRg st="3" end="3"/>
                                            </p:txEl>
                                          </p:spTgt>
                                        </p:tgtEl>
                                      </p:cBhvr>
                                    </p:animEffect>
                                  </p:childTnLst>
                                </p:cTn>
                              </p:par>
                            </p:childTnLst>
                          </p:cTn>
                        </p:par>
                        <p:par>
                          <p:cTn id="24" fill="hold">
                            <p:stCondLst>
                              <p:cond delay="9500"/>
                            </p:stCondLst>
                            <p:childTnLst>
                              <p:par>
                                <p:cTn id="25" presetID="22" presetClass="entr" presetSubtype="8"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500"/>
                                        <p:tgtEl>
                                          <p:spTgt spid="3">
                                            <p:txEl>
                                              <p:pRg st="4" end="4"/>
                                            </p:txEl>
                                          </p:spTgt>
                                        </p:tgtEl>
                                      </p:cBhvr>
                                    </p:animEffect>
                                  </p:childTnLst>
                                </p:cTn>
                              </p:par>
                            </p:childTnLst>
                          </p:cTn>
                        </p:par>
                        <p:par>
                          <p:cTn id="28" fill="hold">
                            <p:stCondLst>
                              <p:cond delay="11500"/>
                            </p:stCondLst>
                            <p:childTnLst>
                              <p:par>
                                <p:cTn id="29" presetID="22" presetClass="entr" presetSubtype="8" fill="hold"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Custom 1">
      <a:dk1>
        <a:srgbClr val="0F2C5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3016</TotalTime>
  <Words>826</Words>
  <Application>Microsoft Office PowerPoint</Application>
  <PresentationFormat>On-screen Show (4:3)</PresentationFormat>
  <Paragraphs>203</Paragraphs>
  <Slides>32</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Acrobat Document</vt:lpstr>
      <vt:lpstr>Tax Registrations 101</vt:lpstr>
      <vt:lpstr>You can make notes if you like... </vt:lpstr>
      <vt:lpstr>This presentation is only an overview </vt:lpstr>
      <vt:lpstr>Definitions</vt:lpstr>
      <vt:lpstr>Legislation and Rules</vt:lpstr>
      <vt:lpstr>Why do a tax registration?</vt:lpstr>
      <vt:lpstr>Why do a tax registration?</vt:lpstr>
      <vt:lpstr>Getting Started</vt:lpstr>
      <vt:lpstr>Notice under the Farm Debt Mediation Act</vt:lpstr>
      <vt:lpstr>PowerPoint Presentation</vt:lpstr>
      <vt:lpstr>Title search and execution search</vt:lpstr>
      <vt:lpstr>Can’t register a tax arrears certificate if…</vt:lpstr>
      <vt:lpstr>The registration</vt:lpstr>
      <vt:lpstr>PowerPoint Presentation</vt:lpstr>
      <vt:lpstr>Who the Interested Parties are 374(1)</vt:lpstr>
      <vt:lpstr>More Interested Parties (374(1))</vt:lpstr>
      <vt:lpstr>Can you accept a partial payment?</vt:lpstr>
      <vt:lpstr>Form 1—Notice of Registration of Tax Arrears Certificate  (“First Notices”)</vt:lpstr>
      <vt:lpstr>PowerPoint Presentation</vt:lpstr>
      <vt:lpstr>Form 2—Statutory Declaration Regarding Sending of Notice (374(3))</vt:lpstr>
      <vt:lpstr>PowerPoint Presentation</vt:lpstr>
      <vt:lpstr>Form 3—Final Notice (379(1))</vt:lpstr>
      <vt:lpstr>PowerPoint Presentation</vt:lpstr>
      <vt:lpstr>Extension Agreements (378(1))</vt:lpstr>
      <vt:lpstr>Extension Agreements (378(1))</vt:lpstr>
      <vt:lpstr>Extension Agreements Authorized by Treasurer</vt:lpstr>
      <vt:lpstr>Schedule 2—Cancellation Certificate (375(1))</vt:lpstr>
      <vt:lpstr>Expedited Tax Sales</vt:lpstr>
      <vt:lpstr>PowerPoint Presentation</vt:lpstr>
      <vt:lpstr>New Forms &amp; Schedules</vt:lpstr>
      <vt:lpstr>KEY TAKE AWAYS</vt:lpstr>
      <vt:lpstr>Thanks for coming to this workshop!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Jeff Oberman</cp:lastModifiedBy>
  <cp:revision>456</cp:revision>
  <cp:lastPrinted>2019-09-06T16:52:35Z</cp:lastPrinted>
  <dcterms:created xsi:type="dcterms:W3CDTF">2016-09-22T23:03:13Z</dcterms:created>
  <dcterms:modified xsi:type="dcterms:W3CDTF">2019-09-17T16:24:25Z</dcterms:modified>
</cp:coreProperties>
</file>